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3"/>
  </p:notesMasterIdLst>
  <p:sldIdLst>
    <p:sldId id="256" r:id="rId2"/>
    <p:sldId id="269" r:id="rId3"/>
    <p:sldId id="281" r:id="rId4"/>
    <p:sldId id="270" r:id="rId5"/>
    <p:sldId id="259" r:id="rId6"/>
    <p:sldId id="265" r:id="rId7"/>
    <p:sldId id="264" r:id="rId8"/>
    <p:sldId id="276" r:id="rId9"/>
    <p:sldId id="280" r:id="rId10"/>
    <p:sldId id="266" r:id="rId11"/>
    <p:sldId id="268" r:id="rId12"/>
    <p:sldId id="272" r:id="rId13"/>
    <p:sldId id="263" r:id="rId14"/>
    <p:sldId id="273" r:id="rId15"/>
    <p:sldId id="275" r:id="rId16"/>
    <p:sldId id="271" r:id="rId17"/>
    <p:sldId id="279" r:id="rId18"/>
    <p:sldId id="277" r:id="rId19"/>
    <p:sldId id="278" r:id="rId20"/>
    <p:sldId id="291" r:id="rId21"/>
    <p:sldId id="285" r:id="rId22"/>
    <p:sldId id="260" r:id="rId23"/>
    <p:sldId id="299" r:id="rId24"/>
    <p:sldId id="297" r:id="rId25"/>
    <p:sldId id="288" r:id="rId26"/>
    <p:sldId id="289" r:id="rId27"/>
    <p:sldId id="290" r:id="rId28"/>
    <p:sldId id="295" r:id="rId29"/>
    <p:sldId id="294" r:id="rId30"/>
    <p:sldId id="262" r:id="rId31"/>
    <p:sldId id="298" r:id="rId32"/>
    <p:sldId id="274" r:id="rId33"/>
    <p:sldId id="267" r:id="rId34"/>
    <p:sldId id="292" r:id="rId35"/>
    <p:sldId id="293" r:id="rId36"/>
    <p:sldId id="284" r:id="rId37"/>
    <p:sldId id="283" r:id="rId38"/>
    <p:sldId id="286" r:id="rId39"/>
    <p:sldId id="296" r:id="rId40"/>
    <p:sldId id="287" r:id="rId41"/>
    <p:sldId id="257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010" autoAdjust="0"/>
    <p:restoredTop sz="84642" autoAdjust="0"/>
  </p:normalViewPr>
  <p:slideViewPr>
    <p:cSldViewPr snapToGrid="0">
      <p:cViewPr varScale="1">
        <p:scale>
          <a:sx n="59" d="100"/>
          <a:sy n="59" d="100"/>
        </p:scale>
        <p:origin x="36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1FF71B-BFBE-4CCA-8C8F-7BB92CBF20D4}" type="datetimeFigureOut">
              <a:rPr lang="en-GB" smtClean="0"/>
              <a:t>19/03/2018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472BAF-14B9-4CC0-9D19-D63CF33E71D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30152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errygeo.com/lazy-raster-processing-with-gdal-vrts.html" TargetMode="External"/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content.historicengland.org.uk/remote/content.historicengland.org.uk/content/research/images/landscape-areas/south-west/lidar-dsm-dtm-savernake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://archaero.com/Grezac.jpg" TargetMode="External"/><Relationship Id="rId4" Type="http://schemas.openxmlformats.org/officeDocument/2006/relationships/hyperlink" Target="https://historicengland.org.uk/research/current/discover-and-understand/landscapes/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472BAF-14B9-4CC0-9D19-D63CF33E71D2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82864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 thought</a:t>
            </a:r>
            <a:r>
              <a:rPr lang="en-GB" baseline="0" dirty="0"/>
              <a:t> there might be some interest in this based on my presentation last year.  6 out of 9 papers are Deep Learning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472BAF-14B9-4CC0-9D19-D63CF33E71D2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94436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472BAF-14B9-4CC0-9D19-D63CF33E71D2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32960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dirty="0"/>
              <a:t>Matrix multiplication</a:t>
            </a:r>
            <a:r>
              <a:rPr lang="en-GB" dirty="0"/>
              <a:t> is a way of combining two matrices (involving multiplying and summing their entries in a particular way)</a:t>
            </a:r>
            <a:endParaRPr lang="en-GB" sz="2400" dirty="0"/>
          </a:p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 </a:t>
            </a:r>
            <a:r>
              <a:rPr lang="en-GB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function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takes inputs and returns outputs. For instance, 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f(x)=3x+5f(x)=3x+5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an example of a function. If we input 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22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the output is 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3×2+5=113×2+5=11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or if we input 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−1−1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the output is 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3×−1+5=23×−1+5=2</a:t>
            </a:r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Functions have </a:t>
            </a:r>
            <a:r>
              <a:rPr lang="en-GB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parameters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The above function 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ff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 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ax+bax+b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with parameters a and b set to 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a=3a=3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and 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b=5b=5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Machine learning is often about learning the best values for those parameters. For instance, suppose we have the data points on the chart below. What values should we choose for 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aa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and 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bb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472BAF-14B9-4CC0-9D19-D63CF33E71D2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04529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Now I’ve explained what happens inside the network but let me also show you</a:t>
            </a:r>
            <a:r>
              <a:rPr lang="en-GB" baseline="0" dirty="0"/>
              <a:t> this video by the brilliant </a:t>
            </a:r>
            <a:r>
              <a:rPr lang="en-GB" baseline="0" dirty="0" err="1"/>
              <a:t>Otavio</a:t>
            </a:r>
            <a:r>
              <a:rPr lang="en-GB" baseline="0" dirty="0"/>
              <a:t> Good because he’s brilliant and made a real time demo. And people learn best by repetition and different explanations. This is going to be a nice 3D representation of a network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472BAF-14B9-4CC0-9D19-D63CF33E71D2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21536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Replicating</a:t>
            </a:r>
            <a:r>
              <a:rPr lang="en-GB" baseline="0" dirty="0"/>
              <a:t> </a:t>
            </a:r>
            <a:r>
              <a:rPr lang="en-GB" baseline="0" dirty="0" err="1"/>
              <a:t>kaggle</a:t>
            </a:r>
            <a:r>
              <a:rPr lang="en-GB" baseline="0" dirty="0"/>
              <a:t> competitions for archaeological datasets. Super useful kernels that they open source like https://www.kaggle.com/philschmidt/multilabel-classification-rainforest-eda.  </a:t>
            </a:r>
            <a:r>
              <a:rPr lang="en-GB" dirty="0"/>
              <a:t>Search</a:t>
            </a:r>
            <a:r>
              <a:rPr lang="en-GB" baseline="0" dirty="0"/>
              <a:t> archaeology vs </a:t>
            </a:r>
            <a:r>
              <a:rPr lang="en-GB" dirty="0"/>
              <a:t>satellite imagery </a:t>
            </a:r>
            <a:r>
              <a:rPr lang="en-GB" dirty="0" err="1"/>
              <a:t>cnn</a:t>
            </a:r>
            <a:r>
              <a:rPr lang="en-GB" dirty="0"/>
              <a:t> segmentation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472BAF-14B9-4CC0-9D19-D63CF33E71D2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18126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ctr"/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VRT file format </a:t>
            </a:r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http://www.perrygeo.com/lazy-raster-processing-with-gdal-vrts.html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 rtl="0" fontAlgn="ctr"/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What it does: delaying a computation until the result is required</a:t>
            </a:r>
          </a:p>
          <a:p>
            <a:pPr lvl="1" rtl="0" fontAlgn="ctr"/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 for the binary classification: not creating any images from the big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tif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but only writing coordinate files of positive/negative examples and loading the information in deep learning network as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minibatches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so only when computation is needed</a:t>
            </a:r>
          </a:p>
          <a:p>
            <a:pPr lvl="1" rtl="0" fontAlgn="ctr"/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 for big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tif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segmentation task: similar approach with computing in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minibatch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rather than loading the image in memory</a:t>
            </a:r>
          </a:p>
          <a:p>
            <a:pPr lvl="1" rtl="0" fontAlgn="ctr"/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Why? Speed up and useful for sparse data problems within big data, like mine…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472BAF-14B9-4CC0-9D19-D63CF33E71D2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64689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472BAF-14B9-4CC0-9D19-D63CF33E71D2}" type="slidenum">
              <a:rPr lang="en-GB" smtClean="0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727695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 thought</a:t>
            </a:r>
            <a:r>
              <a:rPr lang="en-GB" baseline="0" dirty="0"/>
              <a:t> there might be some interest in this based on my presentation last year.  6 out of 9 papers are Deep Learning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472BAF-14B9-4CC0-9D19-D63CF33E71D2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61456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472BAF-14B9-4CC0-9D19-D63CF33E71D2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23252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LiDAR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University of Cambridge (2006) Lidar-derived images showing the effect of processing to remove the forest canopy. The image on the left is derived from the first return and shows the tops of the trees; that on the right shows the archaeology beneath the canopy. © The image is © Historic England; the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lidar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data is © Forestry Commission. Available from: </a:t>
            </a:r>
            <a:r>
              <a:rPr lang="en-GB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https://content.historicengland.org.uk/remote/content.historicengland.org.uk/content/research/images/landscape-areas/south-west/lidar-dsm-dtm-savernake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[Accessed 29/10/2017].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Ma, H., Song, J. and Wang, J. (2015) Forest Canopy LAI and Vertical FAVD Profile Inversion from Airborne Full-Waveform LiDAR Data Based on a Radiative Transfer Model. </a:t>
            </a:r>
            <a:r>
              <a:rPr lang="en-GB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Remote Sensing,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7 (2), 1897.</a:t>
            </a:r>
            <a:endParaRPr lang="en-GB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Aerial</a:t>
            </a:r>
            <a:r>
              <a:rPr lang="en-GB" sz="1200" b="1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photography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Historic England (2016) Cropmarks are differences in the colour and / or height of a crop. The variation in growth is caused by what is present below the plough-soil. The patterns of buried remains are best viewed from the air  © Historic England Available from: </a:t>
            </a:r>
            <a:r>
              <a:rPr lang="en-GB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https://historicengland.org.uk/research/current/discover-and-understand/landscapes/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[Accessed 23/02/2016].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Dassié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J. (2007)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Période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protohistorique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© J.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Dassié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Grande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nécropole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gauloise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avec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diverses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structures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funéraires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Circulaires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carrés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de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toutes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tailles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ces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"monuments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funéraires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abritaient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des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sépultures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à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incinération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Available from: </a:t>
            </a:r>
            <a:r>
              <a:rPr lang="en-GB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http://archaero.com/Grezac.jpg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[Accessed 29/10/2017].</a:t>
            </a:r>
            <a:endParaRPr lang="en-GB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 and hyper-spectral data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</a:p>
          <a:p>
            <a:r>
              <a:rPr lang="en-GB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Lasaponara</a:t>
            </a:r>
            <a:r>
              <a:rPr lang="en-GB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R., and </a:t>
            </a:r>
            <a:r>
              <a:rPr lang="en-GB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Masini</a:t>
            </a:r>
            <a:r>
              <a:rPr lang="en-GB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N. 2012a. Image Enhancement, Feature Extraction and Geospatial Analysis in an Archaeological Perspective. </a:t>
            </a:r>
            <a:r>
              <a:rPr lang="en-GB" sz="1200" b="0" i="1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In: </a:t>
            </a:r>
            <a:r>
              <a:rPr lang="en-GB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Lasaponara</a:t>
            </a:r>
            <a:r>
              <a:rPr lang="en-GB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R., and </a:t>
            </a:r>
            <a:r>
              <a:rPr lang="en-GB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Masini</a:t>
            </a:r>
            <a:r>
              <a:rPr lang="en-GB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N. (eds.) </a:t>
            </a:r>
            <a:r>
              <a:rPr lang="en-GB" sz="1200" b="0" i="1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Satellite Remote Sensing: a New Tool for Archaeology. </a:t>
            </a:r>
            <a:r>
              <a:rPr lang="en-GB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New York: Springer.</a:t>
            </a:r>
            <a:r>
              <a:rPr lang="en-GB" dirty="0"/>
              <a:t>) 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Image on Multi and hyper-spectral data from </a:t>
            </a:r>
            <a:r>
              <a:rPr lang="en-GB" sz="1200" dirty="0">
                <a:solidFill>
                  <a:prstClr val="black"/>
                </a:solidFill>
                <a:latin typeface="Lucida Sans" panose="020B0602030504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Historic England :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dirty="0"/>
              <a:t>https://historicengland.org.uk/research/methods/airborne-remote-sensing/satellite-and-ms-imagery/  :</a:t>
            </a:r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One particularly useful factor that satellite imagery has over conventional photography is that most provide multi-spectral data., Rather than just the standard visible spectrum, Near infra-red (NIR) and several other wavelengths are recorded.</a:t>
            </a:r>
          </a:p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By manipulating the different wavelengths it is possible to reveal features not otherwise easily discernible.. This is particularly valuable for environmental monitoring, but also has some potential for archaeological survey.</a:t>
            </a:r>
          </a:p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Multi-spectral data can also be captured from airborne platforms, and the higher resolution data available from systems such as CASI is more useful for archaeological purposes than satellite sourced data.</a:t>
            </a:r>
          </a:p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 well as multispectral (M/S) data airborne platforms (and indeed a small range of satellites) also have the capacity to collect hyperspectral (H/S) data. A multispectral sensor may have a number of discrete bands within the spectrum from the visible to the longwave infrared.  </a:t>
            </a:r>
          </a:p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hyperspectral sensor, in contrast, will deal with numerous narrow bands over a continuous spectral range. This allows the sensor to produce the spectra for all pixels in a given scene and allows much more subtle and varied analysis.</a:t>
            </a:r>
          </a:p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Increased resolution in both M/S and H/S sensors over the past few years have again made this an area that is of interest to HE.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472BAF-14B9-4CC0-9D19-D63CF33E71D2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17174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Custom algorithm</a:t>
            </a:r>
          </a:p>
          <a:p>
            <a:r>
              <a:rPr lang="en-GB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Zingman</a:t>
            </a:r>
            <a:r>
              <a:rPr lang="en-GB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I., </a:t>
            </a:r>
            <a:r>
              <a:rPr lang="en-GB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Saupe</a:t>
            </a:r>
            <a:r>
              <a:rPr lang="en-GB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D., and Lambers, K. 2015. Detection of incomplete rectangular contours with application in archaeology. </a:t>
            </a:r>
            <a:r>
              <a:rPr lang="en-GB" sz="1200" b="0" i="1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Technical Report, University of Konstanz</a:t>
            </a:r>
            <a:r>
              <a:rPr lang="en-GB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  <a:endParaRPr lang="en-GB" b="1" dirty="0">
              <a:latin typeface="Lucida Sans" panose="020B0602030504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dirty="0">
                <a:latin typeface="Lucida Sans" panose="020B0602030504020204" pitchFamily="34" charset="0"/>
              </a:rPr>
              <a:t>Template matching with morphometric derivatives</a:t>
            </a:r>
          </a:p>
          <a:p>
            <a:r>
              <a:rPr lang="en-GB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Schneider, A., </a:t>
            </a:r>
            <a:r>
              <a:rPr lang="en-GB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Takla</a:t>
            </a:r>
            <a:r>
              <a:rPr lang="en-GB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M., Nicolay, A., </a:t>
            </a:r>
            <a:r>
              <a:rPr lang="en-GB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Raab</a:t>
            </a:r>
            <a:r>
              <a:rPr lang="en-GB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A., and </a:t>
            </a:r>
            <a:r>
              <a:rPr lang="en-GB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Raab</a:t>
            </a:r>
            <a:r>
              <a:rPr lang="en-GB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T. 2015. A Template-matching Approach Combining Morphometric Variables for Automated Mapping of Charcoal Kiln Sites. </a:t>
            </a:r>
            <a:r>
              <a:rPr lang="en-GB" sz="1200" b="0" i="1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Archaeological Prospection, </a:t>
            </a:r>
            <a:r>
              <a:rPr lang="en-GB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22</a:t>
            </a:r>
            <a:r>
              <a:rPr lang="en-GB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n-GB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45-62.</a:t>
            </a:r>
            <a:endParaRPr lang="en-GB" b="1" dirty="0">
              <a:latin typeface="Lucida Sans" panose="020B0602030504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dirty="0">
                <a:latin typeface="Lucida Sans" panose="020B0602030504020204" pitchFamily="34" charset="0"/>
              </a:rPr>
              <a:t>Object Based Image Analysis and Adaptive template matching</a:t>
            </a:r>
            <a:r>
              <a:rPr lang="en-GB" b="1" baseline="0" dirty="0">
                <a:latin typeface="Lucida Sans" panose="020B0602030504020204" pitchFamily="34" charset="0"/>
              </a:rPr>
              <a:t> from:</a:t>
            </a:r>
            <a:endParaRPr lang="en-GB" b="1" dirty="0">
              <a:latin typeface="Lucida Sans" panose="020B0602030504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Kramer, I. (2015) </a:t>
            </a:r>
            <a:r>
              <a:rPr lang="en-GB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 archaeological reaction to the remote sensing data explosion. Reviewing the research on semi-automated pattern recognition and assessing the potential to integrate artificial intelligence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MSc, University of Southampton.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472BAF-14B9-4CC0-9D19-D63CF33E71D2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85464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472BAF-14B9-4CC0-9D19-D63CF33E71D2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14940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Feature engineering</a:t>
            </a:r>
            <a:r>
              <a:rPr lang="en-GB" baseline="0" dirty="0"/>
              <a:t> image: https://www.linkedin.com/pulse/feature-engineering-data-scientists-secret-sauce-ashish-kumar/?trk=prof-post</a:t>
            </a:r>
          </a:p>
          <a:p>
            <a:r>
              <a:rPr lang="en-GB" baseline="0" dirty="0"/>
              <a:t>Feature learning image: https://www.microsoft.com/net/learn/apps/machine-learning-and-ai</a:t>
            </a:r>
          </a:p>
          <a:p>
            <a:endParaRPr lang="en-GB" baseline="0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472BAF-14B9-4CC0-9D19-D63CF33E71D2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29473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472BAF-14B9-4CC0-9D19-D63CF33E71D2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54112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Zingman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I.,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Saupe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D.,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Penatti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O.A. and Lambers, K. (2016) Detection of fragmented rectangular enclosures in very high resolution remote sensing images. </a:t>
            </a:r>
            <a:r>
              <a:rPr lang="en-GB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IEEE Transactions on Geoscience and Remote Sensing,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54 (8), 4580-4593.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Trier, Ø.D.,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Salberg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A.-B., Holger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Pilø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L.,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Tonning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C., Marius Johansen, H. and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Aarsten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D. (2016) Semi-automatic mapping of cultural heritage from airborne laser scanning using deep learning  </a:t>
            </a:r>
            <a:r>
              <a:rPr lang="en-GB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EGU General Assembly Conference Abstracts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5716.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472BAF-14B9-4CC0-9D19-D63CF33E71D2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49982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89F56-5C8E-496F-9490-22981E6F1B37}" type="datetimeFigureOut">
              <a:rPr lang="en-GB" smtClean="0"/>
              <a:t>19/03/2018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570EA9-3D3B-4478-9480-DD6CEB01010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14787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89F56-5C8E-496F-9490-22981E6F1B37}" type="datetimeFigureOut">
              <a:rPr lang="en-GB" smtClean="0"/>
              <a:t>19/03/2018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570EA9-3D3B-4478-9480-DD6CEB01010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88441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89F56-5C8E-496F-9490-22981E6F1B37}" type="datetimeFigureOut">
              <a:rPr lang="en-GB" smtClean="0"/>
              <a:t>19/03/2018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570EA9-3D3B-4478-9480-DD6CEB01010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77606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89F56-5C8E-496F-9490-22981E6F1B37}" type="datetimeFigureOut">
              <a:rPr lang="en-GB" smtClean="0"/>
              <a:t>19/03/2018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570EA9-3D3B-4478-9480-DD6CEB01010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33235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89F56-5C8E-496F-9490-22981E6F1B37}" type="datetimeFigureOut">
              <a:rPr lang="en-GB" smtClean="0"/>
              <a:t>19/03/2018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570EA9-3D3B-4478-9480-DD6CEB01010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48373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89F56-5C8E-496F-9490-22981E6F1B37}" type="datetimeFigureOut">
              <a:rPr lang="en-GB" smtClean="0"/>
              <a:t>19/03/2018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570EA9-3D3B-4478-9480-DD6CEB01010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20955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89F56-5C8E-496F-9490-22981E6F1B37}" type="datetimeFigureOut">
              <a:rPr lang="en-GB" smtClean="0"/>
              <a:t>19/03/2018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570EA9-3D3B-4478-9480-DD6CEB01010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1615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89F56-5C8E-496F-9490-22981E6F1B37}" type="datetimeFigureOut">
              <a:rPr lang="en-GB" smtClean="0"/>
              <a:t>19/03/2018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570EA9-3D3B-4478-9480-DD6CEB01010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26072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89F56-5C8E-496F-9490-22981E6F1B37}" type="datetimeFigureOut">
              <a:rPr lang="en-GB" smtClean="0"/>
              <a:t>19/03/2018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570EA9-3D3B-4478-9480-DD6CEB01010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06382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89F56-5C8E-496F-9490-22981E6F1B37}" type="datetimeFigureOut">
              <a:rPr lang="en-GB" smtClean="0"/>
              <a:t>19/03/2018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570EA9-3D3B-4478-9480-DD6CEB01010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65105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89F56-5C8E-496F-9490-22981E6F1B37}" type="datetimeFigureOut">
              <a:rPr lang="en-GB" smtClean="0"/>
              <a:t>19/03/2018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570EA9-3D3B-4478-9480-DD6CEB01010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97320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289F56-5C8E-496F-9490-22981E6F1B37}" type="datetimeFigureOut">
              <a:rPr lang="en-GB" smtClean="0"/>
              <a:t>19/03/2018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570EA9-3D3B-4478-9480-DD6CEB01010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55457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riskramer.com/" TargetMode="External"/><Relationship Id="rId2" Type="http://schemas.openxmlformats.org/officeDocument/2006/relationships/hyperlink" Target="mailto:i.kramer@soton.ac.uk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gif"/><Relationship Id="rId5" Type="http://schemas.openxmlformats.org/officeDocument/2006/relationships/image" Target="../media/image9.jpeg"/><Relationship Id="rId4" Type="http://schemas.openxmlformats.org/officeDocument/2006/relationships/image" Target="../media/image8.tif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tiff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openxmlformats.org/officeDocument/2006/relationships/image" Target="../media/image13.tiff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i.kramer@soton.ac.uk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jpeg"/><Relationship Id="rId4" Type="http://schemas.openxmlformats.org/officeDocument/2006/relationships/hyperlink" Target="http://www.iriskramer.com/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setosa.io/ev/image-kernels/" TargetMode="External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Oqm9vsf_hvU" TargetMode="External"/><Relationship Id="rId5" Type="http://schemas.openxmlformats.org/officeDocument/2006/relationships/hyperlink" Target="https://youtu.be/Oqm9vsf_hvU?t=4m23s" TargetMode="External"/><Relationship Id="rId4" Type="http://schemas.openxmlformats.org/officeDocument/2006/relationships/image" Target="../media/image30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github.com/ickramer/caa2018-dl-workshop/blob/master/keras-tutorial-mnist.ipynb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hyperlink" Target="https://youtu.be/81AvQQnpG4Q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hyperlink" Target="http://users.ecs.soton.ac.uk/jsh2/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c/dstl-satellite-imagery-feature-detection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arxiv-sanity.com/" TargetMode="External"/><Relationship Id="rId4" Type="http://schemas.openxmlformats.org/officeDocument/2006/relationships/hyperlink" Target="https://www.kaggle.com/c/planet-understanding-the-amazon-from-space" TargetMode="Externa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ACmydtFDTGs" TargetMode="External"/><Relationship Id="rId4" Type="http://schemas.openxmlformats.org/officeDocument/2006/relationships/image" Target="../media/image40.jpe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gif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tif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errygeo.com/lazy-raster-processing-with-gdal-vrts.html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medium.com/planet-stories/a-gentle-introduction-to-gdal-part-1-a3253eb96082" TargetMode="Externa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hyperlink" Target="https://github.com/ickramer/caa2018-dl-workshop/blob/master/barrow-detection.ipynb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hyperlink" Target="https://github.com/ickramer/caa2018-dl-workshop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895446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GB" dirty="0"/>
              <a:t>W13 </a:t>
            </a:r>
            <a:br>
              <a:rPr lang="en-GB" dirty="0"/>
            </a:br>
            <a:r>
              <a:rPr lang="en-GB" dirty="0"/>
              <a:t>The basics of deep learning for archaeological site detection on remote sensor data.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375121"/>
            <a:ext cx="9144000" cy="1655762"/>
          </a:xfrm>
        </p:spPr>
        <p:txBody>
          <a:bodyPr>
            <a:normAutofit fontScale="77500" lnSpcReduction="20000"/>
          </a:bodyPr>
          <a:lstStyle/>
          <a:p>
            <a:r>
              <a:rPr lang="en-GB" dirty="0"/>
              <a:t>By Iris Kramer and Jonathon Hare</a:t>
            </a:r>
          </a:p>
          <a:p>
            <a:endParaRPr lang="en-GB" dirty="0"/>
          </a:p>
          <a:p>
            <a:r>
              <a:rPr lang="en-GB" dirty="0"/>
              <a:t>Email: </a:t>
            </a:r>
            <a:r>
              <a:rPr lang="en-GB" u="sng" dirty="0">
                <a:hlinkClick r:id="rId2"/>
              </a:rPr>
              <a:t>i.kramer@soton.ac.uk</a:t>
            </a:r>
            <a:endParaRPr lang="en-GB" u="sng" dirty="0"/>
          </a:p>
          <a:p>
            <a:r>
              <a:rPr lang="en-GB" u="sng" dirty="0"/>
              <a:t>Twitter: @</a:t>
            </a:r>
            <a:r>
              <a:rPr lang="en-GB" u="sng" dirty="0" err="1"/>
              <a:t>ickkramer</a:t>
            </a:r>
            <a:r>
              <a:rPr lang="en-GB" u="sng" dirty="0"/>
              <a:t> </a:t>
            </a:r>
            <a:endParaRPr lang="en-GB" dirty="0"/>
          </a:p>
          <a:p>
            <a:r>
              <a:rPr lang="en-GB" u="sng" dirty="0">
                <a:hlinkClick r:id="rId3"/>
              </a:rPr>
              <a:t>iriskramer.com</a:t>
            </a:r>
            <a:r>
              <a:rPr lang="en-GB" dirty="0"/>
              <a:t> 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300448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t="16096"/>
          <a:stretch/>
        </p:blipFill>
        <p:spPr>
          <a:xfrm>
            <a:off x="7894539" y="1190625"/>
            <a:ext cx="3793409" cy="21240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Remote Sensing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6850" y="3742886"/>
            <a:ext cx="2199546" cy="216090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015995" y="3308715"/>
            <a:ext cx="9143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ea typeface="Georgia" charset="0"/>
                <a:cs typeface="Georgia" charset="0"/>
              </a:rPr>
              <a:t>LiDAR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319492" y="2803080"/>
            <a:ext cx="38450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ea typeface="Georgia" charset="0"/>
                <a:cs typeface="Georgia" charset="0"/>
              </a:rPr>
              <a:t>Aerial photography</a:t>
            </a:r>
          </a:p>
        </p:txBody>
      </p:sp>
      <p:sp>
        <p:nvSpPr>
          <p:cNvPr id="14" name="Rectangle 13"/>
          <p:cNvSpPr/>
          <p:nvPr/>
        </p:nvSpPr>
        <p:spPr>
          <a:xfrm>
            <a:off x="7974628" y="3314700"/>
            <a:ext cx="332941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GB" sz="2400" dirty="0">
                <a:solidFill>
                  <a:prstClr val="black"/>
                </a:solidFill>
                <a:ea typeface="Georgia" charset="0"/>
                <a:cs typeface="Georgia" charset="0"/>
              </a:rPr>
              <a:t>Multi and hyper-spectral data</a:t>
            </a:r>
          </a:p>
        </p:txBody>
      </p:sp>
      <p:pic>
        <p:nvPicPr>
          <p:cNvPr id="1026" name="Picture 2" descr="Image result for Phenological and spectral characteristics linked to the presence of crop-marks. In the lower part of figure the QuickBird spectral range are reported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7834" y="4265779"/>
            <a:ext cx="3650618" cy="1367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 descr="http://geoawesomeness.com/wp-content/uploads/2014/02/lidar-savernake.gif"/>
          <p:cNvPicPr/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681" b="27536"/>
          <a:stretch/>
        </p:blipFill>
        <p:spPr bwMode="auto">
          <a:xfrm>
            <a:off x="674728" y="1717845"/>
            <a:ext cx="3914775" cy="160845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7" name="Picture 16"/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9503" y="3326300"/>
            <a:ext cx="3305036" cy="2151307"/>
          </a:xfrm>
          <a:prstGeom prst="rect">
            <a:avLst/>
          </a:prstGeom>
          <a:noFill/>
        </p:spPr>
      </p:pic>
      <p:pic>
        <p:nvPicPr>
          <p:cNvPr id="18" name="Picture 17" descr="\\filestore.soton.ac.uk\users\ick1r17\mydocuments\files\presenting\imageedit_17_3039662215.png"/>
          <p:cNvPicPr/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7231" y="1374330"/>
            <a:ext cx="2463165" cy="142875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Rectangle 14"/>
          <p:cNvSpPr/>
          <p:nvPr/>
        </p:nvSpPr>
        <p:spPr>
          <a:xfrm>
            <a:off x="4774809" y="5879390"/>
            <a:ext cx="303276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tabLst>
                <a:tab pos="900430" algn="l"/>
              </a:tabLst>
            </a:pPr>
            <a:r>
              <a:rPr lang="en-GB" sz="900" dirty="0">
                <a:ea typeface="Times New Roman" panose="02020603050405020304" pitchFamily="18" charset="0"/>
                <a:cs typeface="Times New Roman" panose="02020603050405020304" pitchFamily="18" charset="0"/>
              </a:rPr>
              <a:t>Top: schematic drawing of cropmark </a:t>
            </a:r>
            <a:r>
              <a:rPr lang="en-GB" sz="900" b="1" dirty="0">
                <a:ea typeface="Times New Roman" panose="02020603050405020304" pitchFamily="18" charset="0"/>
                <a:cs typeface="Times New Roman" panose="02020603050405020304" pitchFamily="18" charset="0"/>
              </a:rPr>
              <a:t>anatomy</a:t>
            </a:r>
            <a:r>
              <a:rPr lang="en-GB" sz="900" dirty="0">
                <a:ea typeface="Times New Roman" panose="02020603050405020304" pitchFamily="18" charset="0"/>
                <a:cs typeface="Times New Roman" panose="02020603050405020304" pitchFamily="18" charset="0"/>
              </a:rPr>
              <a:t> (Historic England, 2016). Bottom: </a:t>
            </a:r>
            <a:r>
              <a:rPr lang="en-GB" sz="900" b="1" dirty="0">
                <a:ea typeface="Times New Roman" panose="02020603050405020304" pitchFamily="18" charset="0"/>
                <a:cs typeface="Times New Roman" panose="02020603050405020304" pitchFamily="18" charset="0"/>
              </a:rPr>
              <a:t>Cropmarks</a:t>
            </a:r>
            <a:r>
              <a:rPr lang="en-GB" sz="900" dirty="0">
                <a:ea typeface="Times New Roman" panose="02020603050405020304" pitchFamily="18" charset="0"/>
                <a:cs typeface="Times New Roman" panose="02020603050405020304" pitchFamily="18" charset="0"/>
              </a:rPr>
              <a:t> of various funerary monuments as seen on an aerial image in </a:t>
            </a:r>
            <a:r>
              <a:rPr lang="en-GB" sz="900" dirty="0" err="1">
                <a:ea typeface="Times New Roman" panose="02020603050405020304" pitchFamily="18" charset="0"/>
                <a:cs typeface="Times New Roman" panose="02020603050405020304" pitchFamily="18" charset="0"/>
              </a:rPr>
              <a:t>Grezac</a:t>
            </a:r>
            <a:r>
              <a:rPr lang="en-GB" sz="900" dirty="0">
                <a:ea typeface="Times New Roman" panose="02020603050405020304" pitchFamily="18" charset="0"/>
                <a:cs typeface="Times New Roman" panose="02020603050405020304" pitchFamily="18" charset="0"/>
              </a:rPr>
              <a:t>, France (</a:t>
            </a:r>
            <a:r>
              <a:rPr lang="en-GB" sz="900" dirty="0" err="1">
                <a:ea typeface="Times New Roman" panose="02020603050405020304" pitchFamily="18" charset="0"/>
                <a:cs typeface="Times New Roman" panose="02020603050405020304" pitchFamily="18" charset="0"/>
              </a:rPr>
              <a:t>Dassié</a:t>
            </a:r>
            <a:r>
              <a:rPr lang="en-GB" sz="900" dirty="0">
                <a:ea typeface="Times New Roman" panose="02020603050405020304" pitchFamily="18" charset="0"/>
                <a:cs typeface="Times New Roman" panose="02020603050405020304" pitchFamily="18" charset="0"/>
              </a:rPr>
              <a:t>, 2007).</a:t>
            </a:r>
          </a:p>
        </p:txBody>
      </p:sp>
      <p:sp>
        <p:nvSpPr>
          <p:cNvPr id="21" name="Rectangle 20"/>
          <p:cNvSpPr/>
          <p:nvPr/>
        </p:nvSpPr>
        <p:spPr>
          <a:xfrm>
            <a:off x="228600" y="5903794"/>
            <a:ext cx="421143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tabLst>
                <a:tab pos="900430" algn="l"/>
              </a:tabLst>
            </a:pPr>
            <a:r>
              <a:rPr lang="en-GB" sz="900" dirty="0">
                <a:solidFill>
                  <a:prstClr val="black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Top: LiDAR data processed to a </a:t>
            </a:r>
            <a:r>
              <a:rPr lang="en-GB" sz="900" b="1" dirty="0">
                <a:solidFill>
                  <a:prstClr val="black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DSM</a:t>
            </a:r>
            <a:r>
              <a:rPr lang="en-GB" sz="900" dirty="0">
                <a:solidFill>
                  <a:prstClr val="black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(top-left) and </a:t>
            </a:r>
            <a:r>
              <a:rPr lang="en-GB" sz="900" b="1" dirty="0">
                <a:solidFill>
                  <a:prstClr val="black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DTM</a:t>
            </a:r>
            <a:r>
              <a:rPr lang="en-GB" sz="900" dirty="0">
                <a:solidFill>
                  <a:prstClr val="black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(top-right). The DTM reveals slight elevation differences under this forest canopy in Savernake, Wiltshire (University of Cambridge, 2006). Bottom: The process of point data captured by a </a:t>
            </a:r>
            <a:r>
              <a:rPr lang="en-GB" sz="900" b="1" dirty="0">
                <a:solidFill>
                  <a:prstClr val="black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LiDAR</a:t>
            </a:r>
            <a:r>
              <a:rPr lang="en-GB" sz="900" dirty="0">
                <a:solidFill>
                  <a:prstClr val="black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survey (Ma et al., 2015). </a:t>
            </a:r>
          </a:p>
        </p:txBody>
      </p:sp>
      <p:sp>
        <p:nvSpPr>
          <p:cNvPr id="22" name="Rectangle 21"/>
          <p:cNvSpPr/>
          <p:nvPr/>
        </p:nvSpPr>
        <p:spPr>
          <a:xfrm>
            <a:off x="7974628" y="5879390"/>
            <a:ext cx="4134486" cy="7155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tabLst>
                <a:tab pos="900430" algn="l"/>
              </a:tabLst>
            </a:pPr>
            <a:r>
              <a:rPr lang="en-GB" sz="900" dirty="0">
                <a:solidFill>
                  <a:prstClr val="black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Top: comparative </a:t>
            </a:r>
            <a:r>
              <a:rPr lang="en-GB" sz="900" b="1" dirty="0">
                <a:solidFill>
                  <a:prstClr val="black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multispectral</a:t>
            </a:r>
            <a:r>
              <a:rPr lang="en-GB" sz="900" dirty="0">
                <a:solidFill>
                  <a:prstClr val="black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imagery of prehistoric field systems near Stonehenge (Historic England). Bottom: </a:t>
            </a:r>
            <a:r>
              <a:rPr lang="en-GB" sz="900" b="1" dirty="0" err="1">
                <a:solidFill>
                  <a:prstClr val="black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Phenological</a:t>
            </a:r>
            <a:r>
              <a:rPr lang="en-GB" sz="900" b="1" dirty="0">
                <a:solidFill>
                  <a:prstClr val="black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and spectral characteristics </a:t>
            </a:r>
            <a:r>
              <a:rPr lang="en-GB" sz="900" dirty="0">
                <a:solidFill>
                  <a:prstClr val="black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linked to the presence of crop-marks (</a:t>
            </a:r>
            <a:r>
              <a:rPr lang="en-GB" sz="900" dirty="0" err="1">
                <a:solidFill>
                  <a:prstClr val="black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Lasaponara</a:t>
            </a:r>
            <a:r>
              <a:rPr lang="en-GB" sz="900" dirty="0">
                <a:solidFill>
                  <a:prstClr val="black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GB" sz="900" dirty="0" err="1">
                <a:solidFill>
                  <a:prstClr val="black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Masini</a:t>
            </a:r>
            <a:r>
              <a:rPr lang="en-GB" sz="900" dirty="0">
                <a:solidFill>
                  <a:prstClr val="black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, 2012a, 26).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868714" y="728960"/>
            <a:ext cx="38450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ea typeface="Georgia" charset="0"/>
                <a:cs typeface="Georgia" charset="0"/>
              </a:rPr>
              <a:t>Satellite imagery</a:t>
            </a:r>
          </a:p>
        </p:txBody>
      </p:sp>
    </p:spTree>
    <p:extLst>
      <p:ext uri="{BB962C8B-B14F-4D97-AF65-F5344CB8AC3E}">
        <p14:creationId xmlns:p14="http://schemas.microsoft.com/office/powerpoint/2010/main" val="37319350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Automation anno 2015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alphaModFix amt="72000"/>
            <a:biLevel thresh="25000"/>
          </a:blip>
          <a:srcRect l="-1301" t="-5466" b="-3431"/>
          <a:stretch/>
        </p:blipFill>
        <p:spPr>
          <a:xfrm>
            <a:off x="8497712" y="6042223"/>
            <a:ext cx="1327609" cy="34597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b="18925"/>
          <a:stretch/>
        </p:blipFill>
        <p:spPr>
          <a:xfrm>
            <a:off x="935274" y="1963249"/>
            <a:ext cx="4542020" cy="1496821"/>
          </a:xfrm>
          <a:prstGeom prst="rect">
            <a:avLst/>
          </a:prstGeom>
        </p:spPr>
      </p:pic>
      <p:grpSp>
        <p:nvGrpSpPr>
          <p:cNvPr id="6" name="Shape 376"/>
          <p:cNvGrpSpPr/>
          <p:nvPr/>
        </p:nvGrpSpPr>
        <p:grpSpPr>
          <a:xfrm>
            <a:off x="935274" y="4318888"/>
            <a:ext cx="4126631" cy="2392213"/>
            <a:chOff x="4251491" y="3240542"/>
            <a:chExt cx="4490882" cy="2463474"/>
          </a:xfrm>
        </p:grpSpPr>
        <p:grpSp>
          <p:nvGrpSpPr>
            <p:cNvPr id="7" name="Shape 377"/>
            <p:cNvGrpSpPr/>
            <p:nvPr/>
          </p:nvGrpSpPr>
          <p:grpSpPr>
            <a:xfrm>
              <a:off x="4251491" y="4626864"/>
              <a:ext cx="4490882" cy="1077152"/>
              <a:chOff x="4251491" y="4626864"/>
              <a:chExt cx="4490882" cy="1077152"/>
            </a:xfrm>
          </p:grpSpPr>
          <p:pic>
            <p:nvPicPr>
              <p:cNvPr id="20" name="Shape 378" descr="H:\1Iris Filestore\MSc Thesis\Analysis\eCognition\Snapshots Cognition\brightness.PNG"/>
              <p:cNvPicPr preferRelativeResize="0"/>
              <p:nvPr/>
            </p:nvPicPr>
            <p:blipFill rotWithShape="1">
              <a:blip r:embed="rId5">
                <a:alphaModFix amt="90000"/>
              </a:blip>
              <a:srcRect t="57078" b="4395"/>
              <a:stretch/>
            </p:blipFill>
            <p:spPr>
              <a:xfrm>
                <a:off x="4251491" y="4626864"/>
                <a:ext cx="4490882" cy="99339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1" name="Shape 379"/>
              <p:cNvSpPr/>
              <p:nvPr/>
            </p:nvSpPr>
            <p:spPr>
              <a:xfrm>
                <a:off x="7328953" y="4750801"/>
                <a:ext cx="1394914" cy="953215"/>
              </a:xfrm>
              <a:prstGeom prst="rect">
                <a:avLst/>
              </a:prstGeom>
              <a:solidFill>
                <a:srgbClr val="1E4E79">
                  <a:alpha val="78823"/>
                </a:srgbClr>
              </a:solidFill>
              <a:ln>
                <a:noFill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None/>
                </a:pPr>
                <a:endParaRPr sz="1800">
                  <a:latin typeface="Lucida Sans" panose="020B060203050402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" name="Shape 380"/>
            <p:cNvGrpSpPr/>
            <p:nvPr/>
          </p:nvGrpSpPr>
          <p:grpSpPr>
            <a:xfrm>
              <a:off x="4267466" y="3240542"/>
              <a:ext cx="4468778" cy="1388390"/>
              <a:chOff x="4267466" y="1767497"/>
              <a:chExt cx="4468778" cy="1388390"/>
            </a:xfrm>
          </p:grpSpPr>
          <p:grpSp>
            <p:nvGrpSpPr>
              <p:cNvPr id="9" name="Shape 381"/>
              <p:cNvGrpSpPr/>
              <p:nvPr/>
            </p:nvGrpSpPr>
            <p:grpSpPr>
              <a:xfrm>
                <a:off x="4267466" y="1767497"/>
                <a:ext cx="2262837" cy="1388390"/>
                <a:chOff x="4267466" y="1767497"/>
                <a:chExt cx="2262837" cy="1388390"/>
              </a:xfrm>
            </p:grpSpPr>
            <p:pic>
              <p:nvPicPr>
                <p:cNvPr id="16" name="Shape 382" descr="H:\1Iris Filestore\MSc Thesis\Analysis\eCognition\Snapshots Cognition\brightness3.PNG"/>
                <p:cNvPicPr preferRelativeResize="0"/>
                <p:nvPr/>
              </p:nvPicPr>
              <p:blipFill rotWithShape="1">
                <a:blip r:embed="rId6">
                  <a:alphaModFix amt="90000"/>
                </a:blip>
                <a:srcRect b="522"/>
                <a:stretch/>
              </p:blipFill>
              <p:spPr>
                <a:xfrm>
                  <a:off x="4267466" y="1768722"/>
                  <a:ext cx="2236470" cy="138716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17" name="Shape 383"/>
                <p:cNvSpPr/>
                <p:nvPr/>
              </p:nvSpPr>
              <p:spPr>
                <a:xfrm>
                  <a:off x="5523467" y="2463114"/>
                  <a:ext cx="1006835" cy="131805"/>
                </a:xfrm>
                <a:prstGeom prst="rect">
                  <a:avLst/>
                </a:prstGeom>
                <a:solidFill>
                  <a:schemeClr val="accent6">
                    <a:alpha val="4705"/>
                  </a:schemeClr>
                </a:solidFill>
                <a:ln w="12700" cap="flat" cmpd="sng">
                  <a:solidFill>
                    <a:srgbClr val="385623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buNone/>
                  </a:pPr>
                  <a:endParaRPr sz="1800">
                    <a:latin typeface="Lucida Sans" panose="020B0602030504020204" pitchFamily="34" charset="0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" name="Shape 384"/>
                <p:cNvSpPr/>
                <p:nvPr/>
              </p:nvSpPr>
              <p:spPr>
                <a:xfrm>
                  <a:off x="5528616" y="1767497"/>
                  <a:ext cx="985083" cy="691515"/>
                </a:xfrm>
                <a:prstGeom prst="rect">
                  <a:avLst/>
                </a:prstGeom>
                <a:solidFill>
                  <a:srgbClr val="1E4E79">
                    <a:alpha val="78823"/>
                  </a:srgbClr>
                </a:solidFill>
                <a:ln>
                  <a:noFill/>
                </a:ln>
              </p:spPr>
              <p:txBody>
                <a:bodyPr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buNone/>
                  </a:pPr>
                  <a:endParaRPr sz="1800">
                    <a:latin typeface="Lucida Sans" panose="020B0602030504020204" pitchFamily="34" charset="0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" name="Shape 385"/>
                <p:cNvSpPr/>
                <p:nvPr/>
              </p:nvSpPr>
              <p:spPr>
                <a:xfrm>
                  <a:off x="5528614" y="2612308"/>
                  <a:ext cx="985083" cy="537544"/>
                </a:xfrm>
                <a:prstGeom prst="rect">
                  <a:avLst/>
                </a:prstGeom>
                <a:solidFill>
                  <a:srgbClr val="1E4E79">
                    <a:alpha val="78823"/>
                  </a:srgbClr>
                </a:solidFill>
                <a:ln>
                  <a:noFill/>
                </a:ln>
              </p:spPr>
              <p:txBody>
                <a:bodyPr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buNone/>
                  </a:pPr>
                  <a:endParaRPr sz="1800">
                    <a:latin typeface="Lucida Sans" panose="020B0602030504020204" pitchFamily="34" charset="0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0" name="Shape 386"/>
              <p:cNvGrpSpPr/>
              <p:nvPr/>
            </p:nvGrpSpPr>
            <p:grpSpPr>
              <a:xfrm>
                <a:off x="6499416" y="1767497"/>
                <a:ext cx="2236828" cy="1383030"/>
                <a:chOff x="6499416" y="1767497"/>
                <a:chExt cx="2236828" cy="1383030"/>
              </a:xfrm>
            </p:grpSpPr>
            <p:pic>
              <p:nvPicPr>
                <p:cNvPr id="11" name="Shape 387" descr="H:\1Iris Filestore\MSc Thesis\Analysis\eCognition\Snapshots Cognition\brightness4.PNG"/>
                <p:cNvPicPr preferRelativeResize="0"/>
                <p:nvPr/>
              </p:nvPicPr>
              <p:blipFill rotWithShape="1">
                <a:blip r:embed="rId7">
                  <a:alphaModFix amt="90000"/>
                </a:blip>
                <a:srcRect/>
                <a:stretch/>
              </p:blipFill>
              <p:spPr>
                <a:xfrm>
                  <a:off x="6499416" y="1767497"/>
                  <a:ext cx="2232660" cy="138303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12" name="Shape 388"/>
                <p:cNvSpPr/>
                <p:nvPr/>
              </p:nvSpPr>
              <p:spPr>
                <a:xfrm>
                  <a:off x="7745653" y="2459011"/>
                  <a:ext cx="981273" cy="133304"/>
                </a:xfrm>
                <a:prstGeom prst="rect">
                  <a:avLst/>
                </a:prstGeom>
                <a:solidFill>
                  <a:schemeClr val="accent6">
                    <a:alpha val="4705"/>
                  </a:schemeClr>
                </a:solidFill>
                <a:ln w="12700" cap="flat" cmpd="sng">
                  <a:solidFill>
                    <a:srgbClr val="385623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buNone/>
                  </a:pPr>
                  <a:endParaRPr sz="1800">
                    <a:latin typeface="Lucida Sans" panose="020B0602030504020204" pitchFamily="34" charset="0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" name="Shape 389"/>
                <p:cNvSpPr/>
                <p:nvPr/>
              </p:nvSpPr>
              <p:spPr>
                <a:xfrm>
                  <a:off x="7751161" y="1771461"/>
                  <a:ext cx="985083" cy="691515"/>
                </a:xfrm>
                <a:prstGeom prst="rect">
                  <a:avLst/>
                </a:prstGeom>
                <a:solidFill>
                  <a:srgbClr val="1E4E79">
                    <a:alpha val="78823"/>
                  </a:srgbClr>
                </a:solidFill>
                <a:ln>
                  <a:noFill/>
                </a:ln>
              </p:spPr>
              <p:txBody>
                <a:bodyPr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buNone/>
                  </a:pPr>
                  <a:endParaRPr sz="1800">
                    <a:latin typeface="Lucida Sans" panose="020B0602030504020204" pitchFamily="34" charset="0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" name="Shape 390"/>
                <p:cNvSpPr/>
                <p:nvPr/>
              </p:nvSpPr>
              <p:spPr>
                <a:xfrm>
                  <a:off x="7742100" y="2607858"/>
                  <a:ext cx="985083" cy="535396"/>
                </a:xfrm>
                <a:prstGeom prst="rect">
                  <a:avLst/>
                </a:prstGeom>
                <a:solidFill>
                  <a:srgbClr val="1E4E79">
                    <a:alpha val="78823"/>
                  </a:srgbClr>
                </a:solidFill>
                <a:ln>
                  <a:noFill/>
                </a:ln>
              </p:spPr>
              <p:txBody>
                <a:bodyPr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buNone/>
                  </a:pPr>
                  <a:endParaRPr sz="1800">
                    <a:latin typeface="Lucida Sans" panose="020B0602030504020204" pitchFamily="34" charset="0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" name="Shape 391"/>
                <p:cNvSpPr/>
                <p:nvPr/>
              </p:nvSpPr>
              <p:spPr>
                <a:xfrm>
                  <a:off x="7847695" y="2485283"/>
                  <a:ext cx="253390" cy="86286"/>
                </a:xfrm>
                <a:prstGeom prst="rect">
                  <a:avLst/>
                </a:prstGeom>
                <a:solidFill>
                  <a:srgbClr val="E1EFD8">
                    <a:alpha val="0"/>
                  </a:srgbClr>
                </a:solidFill>
                <a:ln w="38100" cap="flat" cmpd="sng">
                  <a:solidFill>
                    <a:schemeClr val="accent6">
                      <a:alpha val="63921"/>
                    </a:schemeClr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buNone/>
                  </a:pPr>
                  <a:endParaRPr sz="1800">
                    <a:latin typeface="Lucida Sans" panose="020B0602030504020204" pitchFamily="34" charset="0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  <p:pic>
        <p:nvPicPr>
          <p:cNvPr id="22" name="Shape 394" descr="H:\1Iris Filestore\MSc Thesis\Analysis\eCognition\Snapshots Cognition\full.PNG"/>
          <p:cNvPicPr preferRelativeResize="0"/>
          <p:nvPr/>
        </p:nvPicPr>
        <p:blipFill rotWithShape="1">
          <a:blip r:embed="rId8">
            <a:alphaModFix/>
          </a:blip>
          <a:srcRect l="44566" r="9491" b="83107"/>
          <a:stretch/>
        </p:blipFill>
        <p:spPr>
          <a:xfrm>
            <a:off x="935274" y="5849166"/>
            <a:ext cx="1929862" cy="798227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Rectangle 22"/>
          <p:cNvSpPr/>
          <p:nvPr/>
        </p:nvSpPr>
        <p:spPr>
          <a:xfrm>
            <a:off x="824900" y="3918490"/>
            <a:ext cx="35814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GB" b="1" dirty="0">
                <a:latin typeface="Lucida Sans" panose="020B0602030504020204" pitchFamily="34" charset="0"/>
              </a:rPr>
              <a:t>Object Based Image Analysis</a:t>
            </a:r>
          </a:p>
        </p:txBody>
      </p:sp>
      <p:sp>
        <p:nvSpPr>
          <p:cNvPr id="24" name="Rectangle 23"/>
          <p:cNvSpPr/>
          <p:nvPr/>
        </p:nvSpPr>
        <p:spPr>
          <a:xfrm>
            <a:off x="838200" y="1599821"/>
            <a:ext cx="24577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GB" b="1" dirty="0">
                <a:latin typeface="Lucida Sans" panose="020B0602030504020204" pitchFamily="34" charset="0"/>
              </a:rPr>
              <a:t>Custom algorithms</a:t>
            </a:r>
          </a:p>
        </p:txBody>
      </p:sp>
      <p:sp>
        <p:nvSpPr>
          <p:cNvPr id="25" name="Rectangle 24"/>
          <p:cNvSpPr/>
          <p:nvPr/>
        </p:nvSpPr>
        <p:spPr>
          <a:xfrm>
            <a:off x="6109927" y="1599821"/>
            <a:ext cx="40095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GB" b="1" dirty="0">
                <a:latin typeface="Lucida Sans" panose="020B0602030504020204" pitchFamily="34" charset="0"/>
              </a:rPr>
              <a:t>Adaptive template matching</a:t>
            </a:r>
          </a:p>
        </p:txBody>
      </p:sp>
      <p:pic>
        <p:nvPicPr>
          <p:cNvPr id="26" name="Picture 579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32" r="18419"/>
          <a:stretch/>
        </p:blipFill>
        <p:spPr bwMode="auto">
          <a:xfrm>
            <a:off x="6213933" y="1939224"/>
            <a:ext cx="3436773" cy="1547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7" name="Groeperen 72"/>
          <p:cNvGrpSpPr/>
          <p:nvPr/>
        </p:nvGrpSpPr>
        <p:grpSpPr>
          <a:xfrm>
            <a:off x="9862345" y="2105863"/>
            <a:ext cx="1491455" cy="1211591"/>
            <a:chOff x="918532" y="4043696"/>
            <a:chExt cx="3092151" cy="2367130"/>
          </a:xfrm>
        </p:grpSpPr>
        <p:pic>
          <p:nvPicPr>
            <p:cNvPr id="28" name="Picture 585"/>
            <p:cNvPicPr/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504" t="13570" r="514"/>
            <a:stretch/>
          </p:blipFill>
          <p:spPr bwMode="auto">
            <a:xfrm>
              <a:off x="918532" y="4043696"/>
              <a:ext cx="3092151" cy="236713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" name="Rechthoek 74"/>
            <p:cNvSpPr/>
            <p:nvPr/>
          </p:nvSpPr>
          <p:spPr>
            <a:xfrm>
              <a:off x="918532" y="4048489"/>
              <a:ext cx="415254" cy="83500"/>
            </a:xfrm>
            <a:prstGeom prst="rect">
              <a:avLst/>
            </a:prstGeom>
            <a:solidFill>
              <a:schemeClr val="accent1">
                <a:alpha val="1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  <a:latin typeface="Lucida Sans" panose="020B0602030504020204" pitchFamily="34" charset="0"/>
              </a:endParaRPr>
            </a:p>
          </p:txBody>
        </p:sp>
      </p:grpSp>
      <p:sp>
        <p:nvSpPr>
          <p:cNvPr id="30" name="Rectangle 29"/>
          <p:cNvSpPr/>
          <p:nvPr/>
        </p:nvSpPr>
        <p:spPr>
          <a:xfrm>
            <a:off x="3744000" y="3422349"/>
            <a:ext cx="170271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GB" sz="1200" dirty="0" err="1">
                <a:latin typeface="Lucida Sans" panose="020B0602030504020204" pitchFamily="34" charset="0"/>
              </a:rPr>
              <a:t>Zingman</a:t>
            </a:r>
            <a:r>
              <a:rPr lang="en-GB" sz="1200" dirty="0">
                <a:latin typeface="Lucida Sans" panose="020B0602030504020204" pitchFamily="34" charset="0"/>
              </a:rPr>
              <a:t> </a:t>
            </a:r>
            <a:r>
              <a:rPr lang="en-GB" sz="1200" i="1" dirty="0">
                <a:latin typeface="Lucida Sans" panose="020B0602030504020204" pitchFamily="34" charset="0"/>
              </a:rPr>
              <a:t>et al. </a:t>
            </a:r>
            <a:r>
              <a:rPr lang="en-GB" sz="1200" dirty="0">
                <a:latin typeface="Lucida Sans" panose="020B0602030504020204" pitchFamily="34" charset="0"/>
              </a:rPr>
              <a:t>2015</a:t>
            </a: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09314" y="4410034"/>
            <a:ext cx="3512361" cy="2045513"/>
          </a:xfrm>
          <a:prstGeom prst="rect">
            <a:avLst/>
          </a:prstGeom>
        </p:spPr>
      </p:pic>
      <p:sp>
        <p:nvSpPr>
          <p:cNvPr id="32" name="Rectangle 31"/>
          <p:cNvSpPr/>
          <p:nvPr/>
        </p:nvSpPr>
        <p:spPr>
          <a:xfrm>
            <a:off x="6221561" y="3901865"/>
            <a:ext cx="619224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GB" b="1" dirty="0">
                <a:latin typeface="Lucida Sans" panose="020B0602030504020204" pitchFamily="34" charset="0"/>
              </a:rPr>
              <a:t>Template matching with morphometric derivatives</a:t>
            </a:r>
          </a:p>
          <a:p>
            <a:pPr>
              <a:defRPr/>
            </a:pPr>
            <a:endParaRPr lang="en-GB" b="1" dirty="0">
              <a:latin typeface="Lucida Sans" panose="020B0602030504020204" pitchFamily="34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8545633" y="6269658"/>
            <a:ext cx="204900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endParaRPr lang="en-GB" sz="1200" dirty="0">
              <a:latin typeface="Lucida Sans" panose="020B0602030504020204" pitchFamily="34" charset="0"/>
            </a:endParaRPr>
          </a:p>
          <a:p>
            <a:pPr lvl="0">
              <a:defRPr/>
            </a:pPr>
            <a:r>
              <a:rPr lang="en-GB" sz="1200" dirty="0">
                <a:latin typeface="Lucida Sans" panose="020B0602030504020204" pitchFamily="34" charset="0"/>
              </a:rPr>
              <a:t>Schneider </a:t>
            </a:r>
            <a:r>
              <a:rPr lang="en-GB" sz="1200" i="1" dirty="0">
                <a:latin typeface="Lucida Sans" panose="020B0602030504020204" pitchFamily="34" charset="0"/>
              </a:rPr>
              <a:t>et al. </a:t>
            </a:r>
            <a:r>
              <a:rPr lang="en-GB" sz="1200" dirty="0">
                <a:latin typeface="Lucida Sans" panose="020B0602030504020204" pitchFamily="34" charset="0"/>
              </a:rPr>
              <a:t>2015</a:t>
            </a:r>
          </a:p>
        </p:txBody>
      </p:sp>
      <p:sp>
        <p:nvSpPr>
          <p:cNvPr id="35" name="Rectangle 34"/>
          <p:cNvSpPr/>
          <p:nvPr/>
        </p:nvSpPr>
        <p:spPr>
          <a:xfrm>
            <a:off x="10286671" y="3351943"/>
            <a:ext cx="116410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GB" sz="1200" dirty="0">
                <a:solidFill>
                  <a:prstClr val="black"/>
                </a:solidFill>
                <a:latin typeface="Lucida Sans" panose="020B0602030504020204" pitchFamily="34" charset="0"/>
              </a:rPr>
              <a:t>Kramer 2015</a:t>
            </a:r>
          </a:p>
        </p:txBody>
      </p:sp>
      <p:sp>
        <p:nvSpPr>
          <p:cNvPr id="37" name="Rectangle 36"/>
          <p:cNvSpPr/>
          <p:nvPr/>
        </p:nvSpPr>
        <p:spPr>
          <a:xfrm>
            <a:off x="857161" y="6629769"/>
            <a:ext cx="116410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GB" sz="1200" dirty="0">
                <a:solidFill>
                  <a:prstClr val="black"/>
                </a:solidFill>
                <a:latin typeface="Lucida Sans" panose="020B0602030504020204" pitchFamily="34" charset="0"/>
              </a:rPr>
              <a:t>Kramer 2015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8296628" y="99444"/>
            <a:ext cx="3850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/>
              <a:t>Presented at CAA 2017 and AARG 2017</a:t>
            </a:r>
          </a:p>
        </p:txBody>
      </p:sp>
    </p:spTree>
    <p:extLst>
      <p:ext uri="{BB962C8B-B14F-4D97-AF65-F5344CB8AC3E}">
        <p14:creationId xmlns:p14="http://schemas.microsoft.com/office/powerpoint/2010/main" val="35492269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Critique on methods</a:t>
            </a:r>
          </a:p>
        </p:txBody>
      </p:sp>
      <p:sp>
        <p:nvSpPr>
          <p:cNvPr id="36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fontScale="92500" lnSpcReduction="10000"/>
          </a:bodyPr>
          <a:lstStyle/>
          <a:p>
            <a:pPr marL="342900" indent="-342900">
              <a:buFont typeface="Arial" charset="0"/>
              <a:buChar char="•"/>
              <a:defRPr/>
            </a:pPr>
            <a:r>
              <a:rPr lang="en-GB" dirty="0"/>
              <a:t>Expert system</a:t>
            </a:r>
          </a:p>
          <a:p>
            <a:pPr marL="800100" lvl="1" indent="-342900">
              <a:buFont typeface="Arial" charset="0"/>
              <a:buChar char="•"/>
              <a:defRPr/>
            </a:pPr>
            <a:r>
              <a:rPr lang="en-GB" dirty="0"/>
              <a:t>Dependent on domain knowledge of the expert</a:t>
            </a:r>
          </a:p>
          <a:p>
            <a:pPr marL="800100" lvl="1" indent="-342900">
              <a:buFont typeface="Arial" charset="0"/>
              <a:buChar char="•"/>
              <a:defRPr/>
            </a:pPr>
            <a:r>
              <a:rPr lang="en-GB" dirty="0"/>
              <a:t>Do not generalize well</a:t>
            </a:r>
          </a:p>
          <a:p>
            <a:pPr marL="2171700" lvl="4" indent="-342900">
              <a:buFont typeface="Arial" charset="0"/>
              <a:buChar char="•"/>
              <a:defRPr/>
            </a:pPr>
            <a:endParaRPr lang="en-GB" dirty="0"/>
          </a:p>
          <a:p>
            <a:pPr marL="342900" lvl="0" indent="-342900">
              <a:buFont typeface="Arial" charset="0"/>
              <a:buChar char="•"/>
              <a:defRPr/>
            </a:pPr>
            <a:r>
              <a:rPr lang="en-GB" b="1" dirty="0"/>
              <a:t>Transferability of a model</a:t>
            </a:r>
          </a:p>
          <a:p>
            <a:pPr marL="800100" lvl="1" indent="-342900">
              <a:buFont typeface="Arial" charset="0"/>
              <a:buChar char="•"/>
              <a:defRPr/>
            </a:pPr>
            <a:r>
              <a:rPr lang="en-GB" b="1" dirty="0"/>
              <a:t>Other objects</a:t>
            </a:r>
          </a:p>
          <a:p>
            <a:pPr marL="800100" lvl="1" indent="-342900">
              <a:buFont typeface="Arial" charset="0"/>
              <a:buChar char="•"/>
              <a:defRPr/>
            </a:pPr>
            <a:r>
              <a:rPr lang="en-GB" b="1" dirty="0"/>
              <a:t>Other environment</a:t>
            </a:r>
          </a:p>
          <a:p>
            <a:pPr marL="800100" lvl="1" indent="-342900">
              <a:buFont typeface="Arial" charset="0"/>
              <a:buChar char="•"/>
              <a:defRPr/>
            </a:pPr>
            <a:r>
              <a:rPr lang="en-GB" b="1" dirty="0"/>
              <a:t>Other remote sensing data</a:t>
            </a:r>
          </a:p>
          <a:p>
            <a:pPr marL="2171700" lvl="4" indent="-342900">
              <a:buFont typeface="Arial" charset="0"/>
              <a:buChar char="•"/>
              <a:defRPr/>
            </a:pPr>
            <a:endParaRPr lang="en-GB" dirty="0"/>
          </a:p>
          <a:p>
            <a:pPr marL="342900" indent="-342900">
              <a:buFont typeface="Arial" charset="0"/>
              <a:buChar char="•"/>
              <a:defRPr/>
            </a:pPr>
            <a:r>
              <a:rPr lang="en-GB" dirty="0"/>
              <a:t>Software dependent</a:t>
            </a:r>
          </a:p>
          <a:p>
            <a:pPr marL="800100" lvl="1" indent="-342900">
              <a:buFont typeface="Arial" charset="0"/>
              <a:buChar char="•"/>
              <a:defRPr/>
            </a:pPr>
            <a:r>
              <a:rPr lang="en-GB" dirty="0"/>
              <a:t>Expensive (e.g. ArcMap, </a:t>
            </a:r>
            <a:r>
              <a:rPr lang="en-GB" dirty="0" err="1"/>
              <a:t>eCognition</a:t>
            </a:r>
            <a:r>
              <a:rPr lang="en-GB" dirty="0"/>
              <a:t>, ERDAS imagine)</a:t>
            </a:r>
          </a:p>
          <a:p>
            <a:pPr marL="800100" lvl="1" indent="-342900">
              <a:buFont typeface="Arial" charset="0"/>
              <a:buChar char="•"/>
              <a:defRPr/>
            </a:pPr>
            <a:r>
              <a:rPr lang="en-GB" dirty="0"/>
              <a:t>High level (e.g. MATLAB)</a:t>
            </a:r>
          </a:p>
          <a:p>
            <a:pPr marL="800100" lvl="1" indent="-342900">
              <a:buFont typeface="Arial" charset="0"/>
              <a:buChar char="•"/>
              <a:defRPr/>
            </a:pPr>
            <a:endParaRPr lang="en-GB" dirty="0"/>
          </a:p>
          <a:p>
            <a:endParaRPr lang="en-GB" dirty="0"/>
          </a:p>
        </p:txBody>
      </p:sp>
      <p:sp>
        <p:nvSpPr>
          <p:cNvPr id="38" name="TextBox 37"/>
          <p:cNvSpPr txBox="1"/>
          <p:nvPr/>
        </p:nvSpPr>
        <p:spPr>
          <a:xfrm>
            <a:off x="8296628" y="99444"/>
            <a:ext cx="3850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/>
              <a:t>Presented at CAA 2017 and AARG 2017</a:t>
            </a:r>
          </a:p>
        </p:txBody>
      </p:sp>
    </p:spTree>
    <p:extLst>
      <p:ext uri="{BB962C8B-B14F-4D97-AF65-F5344CB8AC3E}">
        <p14:creationId xmlns:p14="http://schemas.microsoft.com/office/powerpoint/2010/main" val="22458805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Approaches to automation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838200" y="1825625"/>
            <a:ext cx="4938224" cy="42743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en-GB" sz="2800" b="1" dirty="0"/>
              <a:t>Feature engineering</a:t>
            </a:r>
          </a:p>
          <a:p>
            <a:pPr marL="0" indent="0">
              <a:buNone/>
              <a:defRPr/>
            </a:pPr>
            <a:r>
              <a:rPr lang="en-GB" sz="2000" i="1" dirty="0"/>
              <a:t>process of using domain knowledge of the data to create features </a:t>
            </a:r>
          </a:p>
          <a:p>
            <a:pPr lvl="2">
              <a:defRPr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en-GB" sz="2400" dirty="0"/>
              <a:t>Custom algorithms</a:t>
            </a: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en-GB" sz="2400" dirty="0"/>
              <a:t>Template matching</a:t>
            </a: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en-GB" sz="2400" dirty="0"/>
              <a:t>Object Based Image Analysis</a:t>
            </a:r>
          </a:p>
          <a:p>
            <a:pPr>
              <a:defRPr/>
            </a:pPr>
            <a:endParaRPr lang="en-GB" sz="2800" dirty="0"/>
          </a:p>
          <a:p>
            <a:pPr>
              <a:defRPr/>
            </a:pPr>
            <a:endParaRPr lang="en-GB" b="1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096000" y="1825625"/>
            <a:ext cx="4857750" cy="40944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en-GB" sz="2800" b="1" dirty="0"/>
              <a:t>Feature learning</a:t>
            </a:r>
          </a:p>
          <a:p>
            <a:pPr marL="0" indent="0">
              <a:buNone/>
              <a:defRPr/>
            </a:pPr>
            <a:r>
              <a:rPr lang="en-GB" sz="2000" i="1" dirty="0"/>
              <a:t>a set of techniques that learn a feature</a:t>
            </a:r>
          </a:p>
          <a:p>
            <a:pPr lvl="4">
              <a:defRPr/>
            </a:pPr>
            <a:endParaRPr lang="en-GB" sz="2000" dirty="0"/>
          </a:p>
          <a:p>
            <a:pPr lvl="4">
              <a:defRPr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en-GB" sz="2400" dirty="0"/>
              <a:t>Adaptive template matching</a:t>
            </a: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en-GB" sz="2400" dirty="0"/>
              <a:t>Machine learning</a:t>
            </a:r>
          </a:p>
          <a:p>
            <a:pPr>
              <a:defRPr/>
            </a:pPr>
            <a:endParaRPr lang="en-GB" sz="2800" dirty="0"/>
          </a:p>
          <a:p>
            <a:pPr marL="0" indent="0">
              <a:buNone/>
              <a:defRPr/>
            </a:pPr>
            <a:endParaRPr lang="en-GB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8296628" y="99444"/>
            <a:ext cx="3850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/>
              <a:t>Presented at CAA 2017 and AARG 2017</a:t>
            </a:r>
          </a:p>
        </p:txBody>
      </p:sp>
      <p:pic>
        <p:nvPicPr>
          <p:cNvPr id="2050" name="Picture 2" descr="Image result for feature engineeri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9225" y="4723886"/>
            <a:ext cx="2774950" cy="1633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utoShape 6" descr="An illustration of a person emptying data from a cloud into a complex machine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7312" y="4422775"/>
            <a:ext cx="2878163" cy="1934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0629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Approaches reflected on 2015 automation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alphaModFix amt="72000"/>
            <a:biLevel thresh="25000"/>
          </a:blip>
          <a:srcRect l="-1301" t="-5466" b="-3431"/>
          <a:stretch/>
        </p:blipFill>
        <p:spPr>
          <a:xfrm>
            <a:off x="8497712" y="6042223"/>
            <a:ext cx="1327609" cy="34597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b="18925"/>
          <a:stretch/>
        </p:blipFill>
        <p:spPr>
          <a:xfrm>
            <a:off x="935274" y="1963249"/>
            <a:ext cx="4542020" cy="1496821"/>
          </a:xfrm>
          <a:prstGeom prst="rect">
            <a:avLst/>
          </a:prstGeom>
        </p:spPr>
      </p:pic>
      <p:grpSp>
        <p:nvGrpSpPr>
          <p:cNvPr id="6" name="Shape 376"/>
          <p:cNvGrpSpPr/>
          <p:nvPr/>
        </p:nvGrpSpPr>
        <p:grpSpPr>
          <a:xfrm>
            <a:off x="935274" y="4318888"/>
            <a:ext cx="4126631" cy="2392213"/>
            <a:chOff x="4251491" y="3240542"/>
            <a:chExt cx="4490882" cy="2463474"/>
          </a:xfrm>
        </p:grpSpPr>
        <p:grpSp>
          <p:nvGrpSpPr>
            <p:cNvPr id="7" name="Shape 377"/>
            <p:cNvGrpSpPr/>
            <p:nvPr/>
          </p:nvGrpSpPr>
          <p:grpSpPr>
            <a:xfrm>
              <a:off x="4251491" y="4626864"/>
              <a:ext cx="4490882" cy="1077152"/>
              <a:chOff x="4251491" y="4626864"/>
              <a:chExt cx="4490882" cy="1077152"/>
            </a:xfrm>
          </p:grpSpPr>
          <p:pic>
            <p:nvPicPr>
              <p:cNvPr id="20" name="Shape 378" descr="H:\1Iris Filestore\MSc Thesis\Analysis\eCognition\Snapshots Cognition\brightness.PNG"/>
              <p:cNvPicPr preferRelativeResize="0"/>
              <p:nvPr/>
            </p:nvPicPr>
            <p:blipFill rotWithShape="1">
              <a:blip r:embed="rId5">
                <a:alphaModFix amt="90000"/>
              </a:blip>
              <a:srcRect t="57078" b="4395"/>
              <a:stretch/>
            </p:blipFill>
            <p:spPr>
              <a:xfrm>
                <a:off x="4251491" y="4626864"/>
                <a:ext cx="4490882" cy="99339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1" name="Shape 379"/>
              <p:cNvSpPr/>
              <p:nvPr/>
            </p:nvSpPr>
            <p:spPr>
              <a:xfrm>
                <a:off x="7328953" y="4750801"/>
                <a:ext cx="1394914" cy="953215"/>
              </a:xfrm>
              <a:prstGeom prst="rect">
                <a:avLst/>
              </a:prstGeom>
              <a:solidFill>
                <a:srgbClr val="1E4E79">
                  <a:alpha val="78823"/>
                </a:srgbClr>
              </a:solidFill>
              <a:ln>
                <a:noFill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None/>
                </a:pPr>
                <a:endParaRPr sz="1800">
                  <a:latin typeface="Lucida Sans" panose="020B060203050402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" name="Shape 380"/>
            <p:cNvGrpSpPr/>
            <p:nvPr/>
          </p:nvGrpSpPr>
          <p:grpSpPr>
            <a:xfrm>
              <a:off x="4267466" y="3240542"/>
              <a:ext cx="4468778" cy="1388390"/>
              <a:chOff x="4267466" y="1767497"/>
              <a:chExt cx="4468778" cy="1388390"/>
            </a:xfrm>
          </p:grpSpPr>
          <p:grpSp>
            <p:nvGrpSpPr>
              <p:cNvPr id="9" name="Shape 381"/>
              <p:cNvGrpSpPr/>
              <p:nvPr/>
            </p:nvGrpSpPr>
            <p:grpSpPr>
              <a:xfrm>
                <a:off x="4267466" y="1767497"/>
                <a:ext cx="2262837" cy="1388390"/>
                <a:chOff x="4267466" y="1767497"/>
                <a:chExt cx="2262837" cy="1388390"/>
              </a:xfrm>
            </p:grpSpPr>
            <p:pic>
              <p:nvPicPr>
                <p:cNvPr id="16" name="Shape 382" descr="H:\1Iris Filestore\MSc Thesis\Analysis\eCognition\Snapshots Cognition\brightness3.PNG"/>
                <p:cNvPicPr preferRelativeResize="0"/>
                <p:nvPr/>
              </p:nvPicPr>
              <p:blipFill rotWithShape="1">
                <a:blip r:embed="rId6">
                  <a:alphaModFix amt="90000"/>
                </a:blip>
                <a:srcRect b="522"/>
                <a:stretch/>
              </p:blipFill>
              <p:spPr>
                <a:xfrm>
                  <a:off x="4267466" y="1768722"/>
                  <a:ext cx="2236470" cy="138716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17" name="Shape 383"/>
                <p:cNvSpPr/>
                <p:nvPr/>
              </p:nvSpPr>
              <p:spPr>
                <a:xfrm>
                  <a:off x="5523467" y="2463114"/>
                  <a:ext cx="1006835" cy="131805"/>
                </a:xfrm>
                <a:prstGeom prst="rect">
                  <a:avLst/>
                </a:prstGeom>
                <a:solidFill>
                  <a:schemeClr val="accent6">
                    <a:alpha val="4705"/>
                  </a:schemeClr>
                </a:solidFill>
                <a:ln w="12700" cap="flat" cmpd="sng">
                  <a:solidFill>
                    <a:srgbClr val="385623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buNone/>
                  </a:pPr>
                  <a:endParaRPr sz="1800">
                    <a:latin typeface="Lucida Sans" panose="020B0602030504020204" pitchFamily="34" charset="0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" name="Shape 384"/>
                <p:cNvSpPr/>
                <p:nvPr/>
              </p:nvSpPr>
              <p:spPr>
                <a:xfrm>
                  <a:off x="5528616" y="1767497"/>
                  <a:ext cx="985083" cy="691515"/>
                </a:xfrm>
                <a:prstGeom prst="rect">
                  <a:avLst/>
                </a:prstGeom>
                <a:solidFill>
                  <a:srgbClr val="1E4E79">
                    <a:alpha val="78823"/>
                  </a:srgbClr>
                </a:solidFill>
                <a:ln>
                  <a:noFill/>
                </a:ln>
              </p:spPr>
              <p:txBody>
                <a:bodyPr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buNone/>
                  </a:pPr>
                  <a:endParaRPr sz="1800">
                    <a:latin typeface="Lucida Sans" panose="020B0602030504020204" pitchFamily="34" charset="0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" name="Shape 385"/>
                <p:cNvSpPr/>
                <p:nvPr/>
              </p:nvSpPr>
              <p:spPr>
                <a:xfrm>
                  <a:off x="5528614" y="2612308"/>
                  <a:ext cx="985083" cy="537544"/>
                </a:xfrm>
                <a:prstGeom prst="rect">
                  <a:avLst/>
                </a:prstGeom>
                <a:solidFill>
                  <a:srgbClr val="1E4E79">
                    <a:alpha val="78823"/>
                  </a:srgbClr>
                </a:solidFill>
                <a:ln>
                  <a:noFill/>
                </a:ln>
              </p:spPr>
              <p:txBody>
                <a:bodyPr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buNone/>
                  </a:pPr>
                  <a:endParaRPr sz="1800">
                    <a:latin typeface="Lucida Sans" panose="020B0602030504020204" pitchFamily="34" charset="0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0" name="Shape 386"/>
              <p:cNvGrpSpPr/>
              <p:nvPr/>
            </p:nvGrpSpPr>
            <p:grpSpPr>
              <a:xfrm>
                <a:off x="6499416" y="1767497"/>
                <a:ext cx="2236828" cy="1383030"/>
                <a:chOff x="6499416" y="1767497"/>
                <a:chExt cx="2236828" cy="1383030"/>
              </a:xfrm>
            </p:grpSpPr>
            <p:pic>
              <p:nvPicPr>
                <p:cNvPr id="11" name="Shape 387" descr="H:\1Iris Filestore\MSc Thesis\Analysis\eCognition\Snapshots Cognition\brightness4.PNG"/>
                <p:cNvPicPr preferRelativeResize="0"/>
                <p:nvPr/>
              </p:nvPicPr>
              <p:blipFill rotWithShape="1">
                <a:blip r:embed="rId7">
                  <a:alphaModFix amt="90000"/>
                </a:blip>
                <a:srcRect/>
                <a:stretch/>
              </p:blipFill>
              <p:spPr>
                <a:xfrm>
                  <a:off x="6499416" y="1767497"/>
                  <a:ext cx="2232660" cy="138303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12" name="Shape 388"/>
                <p:cNvSpPr/>
                <p:nvPr/>
              </p:nvSpPr>
              <p:spPr>
                <a:xfrm>
                  <a:off x="7745653" y="2459011"/>
                  <a:ext cx="981273" cy="133304"/>
                </a:xfrm>
                <a:prstGeom prst="rect">
                  <a:avLst/>
                </a:prstGeom>
                <a:solidFill>
                  <a:schemeClr val="accent6">
                    <a:alpha val="4705"/>
                  </a:schemeClr>
                </a:solidFill>
                <a:ln w="12700" cap="flat" cmpd="sng">
                  <a:solidFill>
                    <a:srgbClr val="385623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buNone/>
                  </a:pPr>
                  <a:endParaRPr sz="1800">
                    <a:latin typeface="Lucida Sans" panose="020B0602030504020204" pitchFamily="34" charset="0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" name="Shape 389"/>
                <p:cNvSpPr/>
                <p:nvPr/>
              </p:nvSpPr>
              <p:spPr>
                <a:xfrm>
                  <a:off x="7751161" y="1771461"/>
                  <a:ext cx="985083" cy="691515"/>
                </a:xfrm>
                <a:prstGeom prst="rect">
                  <a:avLst/>
                </a:prstGeom>
                <a:solidFill>
                  <a:srgbClr val="1E4E79">
                    <a:alpha val="78823"/>
                  </a:srgbClr>
                </a:solidFill>
                <a:ln>
                  <a:noFill/>
                </a:ln>
              </p:spPr>
              <p:txBody>
                <a:bodyPr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buNone/>
                  </a:pPr>
                  <a:endParaRPr sz="1800">
                    <a:latin typeface="Lucida Sans" panose="020B0602030504020204" pitchFamily="34" charset="0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" name="Shape 390"/>
                <p:cNvSpPr/>
                <p:nvPr/>
              </p:nvSpPr>
              <p:spPr>
                <a:xfrm>
                  <a:off x="7742100" y="2607858"/>
                  <a:ext cx="985083" cy="535396"/>
                </a:xfrm>
                <a:prstGeom prst="rect">
                  <a:avLst/>
                </a:prstGeom>
                <a:solidFill>
                  <a:srgbClr val="1E4E79">
                    <a:alpha val="78823"/>
                  </a:srgbClr>
                </a:solidFill>
                <a:ln>
                  <a:noFill/>
                </a:ln>
              </p:spPr>
              <p:txBody>
                <a:bodyPr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buNone/>
                  </a:pPr>
                  <a:endParaRPr sz="1800">
                    <a:latin typeface="Lucida Sans" panose="020B0602030504020204" pitchFamily="34" charset="0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" name="Shape 391"/>
                <p:cNvSpPr/>
                <p:nvPr/>
              </p:nvSpPr>
              <p:spPr>
                <a:xfrm>
                  <a:off x="7847695" y="2485283"/>
                  <a:ext cx="253390" cy="86286"/>
                </a:xfrm>
                <a:prstGeom prst="rect">
                  <a:avLst/>
                </a:prstGeom>
                <a:solidFill>
                  <a:srgbClr val="E1EFD8">
                    <a:alpha val="0"/>
                  </a:srgbClr>
                </a:solidFill>
                <a:ln w="38100" cap="flat" cmpd="sng">
                  <a:solidFill>
                    <a:schemeClr val="accent6">
                      <a:alpha val="63921"/>
                    </a:schemeClr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buNone/>
                  </a:pPr>
                  <a:endParaRPr sz="1800">
                    <a:latin typeface="Lucida Sans" panose="020B0602030504020204" pitchFamily="34" charset="0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  <p:pic>
        <p:nvPicPr>
          <p:cNvPr id="22" name="Shape 394" descr="H:\1Iris Filestore\MSc Thesis\Analysis\eCognition\Snapshots Cognition\full.PNG"/>
          <p:cNvPicPr preferRelativeResize="0"/>
          <p:nvPr/>
        </p:nvPicPr>
        <p:blipFill rotWithShape="1">
          <a:blip r:embed="rId8">
            <a:alphaModFix/>
          </a:blip>
          <a:srcRect l="44566" r="9491" b="83107"/>
          <a:stretch/>
        </p:blipFill>
        <p:spPr>
          <a:xfrm>
            <a:off x="935274" y="5849166"/>
            <a:ext cx="1929862" cy="798227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Rectangle 22"/>
          <p:cNvSpPr/>
          <p:nvPr/>
        </p:nvSpPr>
        <p:spPr>
          <a:xfrm>
            <a:off x="824900" y="3918490"/>
            <a:ext cx="231723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GB" sz="2000" b="1" dirty="0"/>
              <a:t>Feature engineering</a:t>
            </a:r>
          </a:p>
        </p:txBody>
      </p:sp>
      <p:sp>
        <p:nvSpPr>
          <p:cNvPr id="24" name="Rectangle 23"/>
          <p:cNvSpPr/>
          <p:nvPr/>
        </p:nvSpPr>
        <p:spPr>
          <a:xfrm>
            <a:off x="838200" y="1599821"/>
            <a:ext cx="231723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GB" sz="2000" b="1" dirty="0"/>
              <a:t>Feature engineering</a:t>
            </a:r>
          </a:p>
        </p:txBody>
      </p:sp>
      <p:sp>
        <p:nvSpPr>
          <p:cNvPr id="25" name="Rectangle 24"/>
          <p:cNvSpPr/>
          <p:nvPr/>
        </p:nvSpPr>
        <p:spPr>
          <a:xfrm>
            <a:off x="6096000" y="1570816"/>
            <a:ext cx="400953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GB" sz="2000" b="1" dirty="0"/>
              <a:t>Feature Learning</a:t>
            </a:r>
          </a:p>
        </p:txBody>
      </p:sp>
      <p:pic>
        <p:nvPicPr>
          <p:cNvPr id="26" name="Picture 579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32" r="18419"/>
          <a:stretch/>
        </p:blipFill>
        <p:spPr bwMode="auto">
          <a:xfrm>
            <a:off x="6213933" y="1939224"/>
            <a:ext cx="3436773" cy="1547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7" name="Groeperen 72"/>
          <p:cNvGrpSpPr/>
          <p:nvPr/>
        </p:nvGrpSpPr>
        <p:grpSpPr>
          <a:xfrm>
            <a:off x="9862345" y="2105863"/>
            <a:ext cx="1491455" cy="1211591"/>
            <a:chOff x="918532" y="4043696"/>
            <a:chExt cx="3092151" cy="2367130"/>
          </a:xfrm>
        </p:grpSpPr>
        <p:pic>
          <p:nvPicPr>
            <p:cNvPr id="28" name="Picture 585"/>
            <p:cNvPicPr/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504" t="13570" r="514"/>
            <a:stretch/>
          </p:blipFill>
          <p:spPr bwMode="auto">
            <a:xfrm>
              <a:off x="918532" y="4043696"/>
              <a:ext cx="3092151" cy="236713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" name="Rechthoek 74"/>
            <p:cNvSpPr/>
            <p:nvPr/>
          </p:nvSpPr>
          <p:spPr>
            <a:xfrm>
              <a:off x="918532" y="4048489"/>
              <a:ext cx="415254" cy="83500"/>
            </a:xfrm>
            <a:prstGeom prst="rect">
              <a:avLst/>
            </a:prstGeom>
            <a:solidFill>
              <a:schemeClr val="accent1">
                <a:alpha val="1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  <a:latin typeface="Lucida Sans" panose="020B0602030504020204" pitchFamily="34" charset="0"/>
              </a:endParaRPr>
            </a:p>
          </p:txBody>
        </p:sp>
      </p:grpSp>
      <p:sp>
        <p:nvSpPr>
          <p:cNvPr id="30" name="Rectangle 29"/>
          <p:cNvSpPr/>
          <p:nvPr/>
        </p:nvSpPr>
        <p:spPr>
          <a:xfrm>
            <a:off x="3744000" y="3422349"/>
            <a:ext cx="170271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GB" sz="1200" dirty="0" err="1">
                <a:latin typeface="Lucida Sans" panose="020B0602030504020204" pitchFamily="34" charset="0"/>
              </a:rPr>
              <a:t>Zingman</a:t>
            </a:r>
            <a:r>
              <a:rPr lang="en-GB" sz="1200" dirty="0">
                <a:latin typeface="Lucida Sans" panose="020B0602030504020204" pitchFamily="34" charset="0"/>
              </a:rPr>
              <a:t> </a:t>
            </a:r>
            <a:r>
              <a:rPr lang="en-GB" sz="1200" i="1" dirty="0">
                <a:latin typeface="Lucida Sans" panose="020B0602030504020204" pitchFamily="34" charset="0"/>
              </a:rPr>
              <a:t>et al. </a:t>
            </a:r>
            <a:r>
              <a:rPr lang="en-GB" sz="1200" dirty="0">
                <a:latin typeface="Lucida Sans" panose="020B0602030504020204" pitchFamily="34" charset="0"/>
              </a:rPr>
              <a:t>2015</a:t>
            </a: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09314" y="4410034"/>
            <a:ext cx="3512361" cy="2045513"/>
          </a:xfrm>
          <a:prstGeom prst="rect">
            <a:avLst/>
          </a:prstGeom>
        </p:spPr>
      </p:pic>
      <p:sp>
        <p:nvSpPr>
          <p:cNvPr id="32" name="Rectangle 31"/>
          <p:cNvSpPr/>
          <p:nvPr/>
        </p:nvSpPr>
        <p:spPr>
          <a:xfrm>
            <a:off x="6631136" y="3989518"/>
            <a:ext cx="619224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GB" sz="2000" b="1" dirty="0"/>
              <a:t>Feature engineering</a:t>
            </a:r>
            <a:endParaRPr lang="en-GB" sz="2000" b="1" dirty="0">
              <a:latin typeface="Lucida Sans" panose="020B0602030504020204" pitchFamily="34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8545633" y="6269658"/>
            <a:ext cx="204900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endParaRPr lang="en-GB" sz="1200" dirty="0">
              <a:latin typeface="Lucida Sans" panose="020B0602030504020204" pitchFamily="34" charset="0"/>
            </a:endParaRPr>
          </a:p>
          <a:p>
            <a:pPr lvl="0">
              <a:defRPr/>
            </a:pPr>
            <a:r>
              <a:rPr lang="en-GB" sz="1200" dirty="0">
                <a:latin typeface="Lucida Sans" panose="020B0602030504020204" pitchFamily="34" charset="0"/>
              </a:rPr>
              <a:t>Schneider </a:t>
            </a:r>
            <a:r>
              <a:rPr lang="en-GB" sz="1200" i="1" dirty="0">
                <a:latin typeface="Lucida Sans" panose="020B0602030504020204" pitchFamily="34" charset="0"/>
              </a:rPr>
              <a:t>et al. </a:t>
            </a:r>
            <a:r>
              <a:rPr lang="en-GB" sz="1200" dirty="0">
                <a:latin typeface="Lucida Sans" panose="020B0602030504020204" pitchFamily="34" charset="0"/>
              </a:rPr>
              <a:t>2015</a:t>
            </a:r>
          </a:p>
        </p:txBody>
      </p:sp>
      <p:sp>
        <p:nvSpPr>
          <p:cNvPr id="34" name="Rectangle 33"/>
          <p:cNvSpPr/>
          <p:nvPr/>
        </p:nvSpPr>
        <p:spPr>
          <a:xfrm>
            <a:off x="10286671" y="3351943"/>
            <a:ext cx="116410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GB" sz="1200" dirty="0">
                <a:solidFill>
                  <a:prstClr val="black"/>
                </a:solidFill>
                <a:latin typeface="Lucida Sans" panose="020B0602030504020204" pitchFamily="34" charset="0"/>
              </a:rPr>
              <a:t>Kramer 2015</a:t>
            </a:r>
          </a:p>
        </p:txBody>
      </p:sp>
      <p:sp>
        <p:nvSpPr>
          <p:cNvPr id="35" name="Rectangle 34"/>
          <p:cNvSpPr/>
          <p:nvPr/>
        </p:nvSpPr>
        <p:spPr>
          <a:xfrm>
            <a:off x="857161" y="6629769"/>
            <a:ext cx="116410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GB" sz="1200" dirty="0">
                <a:solidFill>
                  <a:prstClr val="black"/>
                </a:solidFill>
                <a:latin typeface="Lucida Sans" panose="020B0602030504020204" pitchFamily="34" charset="0"/>
              </a:rPr>
              <a:t>Kramer 2015</a:t>
            </a:r>
          </a:p>
        </p:txBody>
      </p:sp>
      <p:pic>
        <p:nvPicPr>
          <p:cNvPr id="36" name="Picture 2" descr="Image result for feature engineeri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1417" y="3950142"/>
            <a:ext cx="535195" cy="315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 descr="Image result for feature engineeri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1552" y="1632403"/>
            <a:ext cx="535195" cy="315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Image result for feature engineeri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4353" y="4041288"/>
            <a:ext cx="535195" cy="315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078915" y="1614389"/>
            <a:ext cx="418797" cy="281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2552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After 2015: Deep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  <a:defRPr/>
            </a:pPr>
            <a:r>
              <a:rPr lang="en-GB" b="1" dirty="0"/>
              <a:t>2016</a:t>
            </a:r>
          </a:p>
          <a:p>
            <a:pPr marL="342900" indent="-342900">
              <a:lnSpc>
                <a:spcPct val="100000"/>
              </a:lnSpc>
              <a:buFont typeface="Arial" charset="0"/>
              <a:buChar char="•"/>
              <a:defRPr/>
            </a:pPr>
            <a:r>
              <a:rPr lang="en-GB" dirty="0"/>
              <a:t>Igor </a:t>
            </a:r>
            <a:r>
              <a:rPr lang="en-GB" dirty="0" err="1"/>
              <a:t>Zingman</a:t>
            </a:r>
            <a:endParaRPr lang="en-GB" dirty="0"/>
          </a:p>
          <a:p>
            <a:pPr marL="342900" indent="-342900">
              <a:lnSpc>
                <a:spcPct val="100000"/>
              </a:lnSpc>
              <a:buFont typeface="Arial" charset="0"/>
              <a:buChar char="•"/>
              <a:defRPr/>
            </a:pPr>
            <a:r>
              <a:rPr lang="en-GB" dirty="0"/>
              <a:t>Øivind Trier</a:t>
            </a:r>
          </a:p>
          <a:p>
            <a:pPr marL="0" indent="0">
              <a:buNone/>
              <a:defRPr/>
            </a:pPr>
            <a:r>
              <a:rPr lang="en-GB" b="1" dirty="0"/>
              <a:t>2017</a:t>
            </a:r>
          </a:p>
          <a:p>
            <a:pPr marL="342900" indent="-342900">
              <a:buFont typeface="Arial" charset="0"/>
              <a:buChar char="•"/>
              <a:defRPr/>
            </a:pPr>
            <a:r>
              <a:rPr lang="en-GB" dirty="0"/>
              <a:t>Sebastian </a:t>
            </a:r>
            <a:r>
              <a:rPr lang="en-GB" dirty="0" err="1"/>
              <a:t>Zambanini</a:t>
            </a:r>
            <a:r>
              <a:rPr lang="en-GB" dirty="0"/>
              <a:t> at CAA </a:t>
            </a:r>
          </a:p>
          <a:p>
            <a:pPr marL="342900" indent="-342900">
              <a:buFont typeface="Arial" charset="0"/>
              <a:buChar char="•"/>
              <a:defRPr/>
            </a:pPr>
            <a:r>
              <a:rPr lang="en-GB" dirty="0"/>
              <a:t>New PhD students</a:t>
            </a:r>
          </a:p>
          <a:p>
            <a:pPr marL="800100" lvl="1" indent="-342900">
              <a:buFont typeface="Arial" charset="0"/>
              <a:buChar char="•"/>
              <a:defRPr/>
            </a:pPr>
            <a:r>
              <a:rPr lang="en-GB" dirty="0"/>
              <a:t>January - Leiden University </a:t>
            </a:r>
          </a:p>
          <a:p>
            <a:pPr marL="1257300" lvl="2" indent="-342900">
              <a:buFont typeface="Arial" charset="0"/>
              <a:buChar char="•"/>
              <a:defRPr/>
            </a:pPr>
            <a:r>
              <a:rPr lang="nl-NL" dirty="0"/>
              <a:t>Wouter Baernd Verschoof-van der Vaart, supervised by Karsten Lambers</a:t>
            </a:r>
            <a:endParaRPr lang="en-GB" dirty="0"/>
          </a:p>
          <a:p>
            <a:pPr marL="800100" lvl="1" indent="-342900">
              <a:buFont typeface="Arial" charset="0"/>
              <a:buChar char="•"/>
              <a:defRPr/>
            </a:pPr>
            <a:r>
              <a:rPr lang="en-GB" dirty="0"/>
              <a:t>May - Southampton University</a:t>
            </a:r>
          </a:p>
          <a:p>
            <a:pPr marL="1257300" lvl="2" indent="-342900">
              <a:buFont typeface="Arial" charset="0"/>
              <a:buChar char="•"/>
              <a:defRPr/>
            </a:pPr>
            <a:r>
              <a:rPr lang="en-GB" dirty="0"/>
              <a:t>Iris Kramer, supervised by Jonathon Hare &amp; Adam </a:t>
            </a:r>
            <a:r>
              <a:rPr lang="en-GB" dirty="0" err="1"/>
              <a:t>Prugel</a:t>
            </a:r>
            <a:r>
              <a:rPr lang="en-GB" dirty="0"/>
              <a:t>-Bennett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208294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728662" y="1712010"/>
            <a:ext cx="10734675" cy="4214812"/>
          </a:xfrm>
          <a:prstGeom prst="rect">
            <a:avLst/>
          </a:prstGeom>
          <a:blipFill dpi="0" rotWithShape="1">
            <a:blip r:embed="rId3">
              <a:alphaModFix amt="16000"/>
            </a:blip>
            <a:srcRect/>
            <a:stretch>
              <a:fillRect/>
            </a:stretch>
          </a:blipFill>
          <a:ln w="254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GB" sz="9600" b="1" dirty="0"/>
              <a:t>2018</a:t>
            </a:r>
            <a:endParaRPr lang="en-GB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8662" y="1771650"/>
            <a:ext cx="10734675" cy="4351338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GB" sz="3300" b="1" dirty="0"/>
              <a:t>S14: Setting the automation agenda for Remote sensing: learning to see through a computer?</a:t>
            </a:r>
          </a:p>
          <a:p>
            <a:pPr marL="0" indent="0">
              <a:buNone/>
            </a:pPr>
            <a:r>
              <a:rPr lang="en-GB" sz="2200" i="1" dirty="0" err="1"/>
              <a:t>Neue</a:t>
            </a:r>
            <a:r>
              <a:rPr lang="en-GB" sz="2200" i="1" dirty="0"/>
              <a:t> </a:t>
            </a:r>
            <a:r>
              <a:rPr lang="en-GB" sz="2200" i="1" dirty="0" err="1"/>
              <a:t>Aula</a:t>
            </a:r>
            <a:r>
              <a:rPr lang="en-GB" sz="2200" i="1" dirty="0"/>
              <a:t>, Room 1, 10.30 - 15.30, 20 March 2018</a:t>
            </a:r>
          </a:p>
          <a:p>
            <a:r>
              <a:rPr lang="en-GB" dirty="0"/>
              <a:t>LiDAR-based automated detection of cultural heritage in Westphalia", M. Fabian Meyer, Ingo </a:t>
            </a:r>
            <a:r>
              <a:rPr lang="en-GB" dirty="0" err="1"/>
              <a:t>Pfeffer</a:t>
            </a:r>
            <a:r>
              <a:rPr lang="en-GB" dirty="0"/>
              <a:t>, Carsten </a:t>
            </a:r>
            <a:r>
              <a:rPr lang="en-GB" dirty="0" err="1"/>
              <a:t>Jürgens</a:t>
            </a:r>
            <a:endParaRPr lang="en-GB" dirty="0"/>
          </a:p>
          <a:p>
            <a:r>
              <a:rPr lang="en-GB" dirty="0"/>
              <a:t>Semi-automatic detection and extraction of complex burial monuments in Arabia from high-resolution multispectral satellite imagery, Giacomo Fontana Extraction of linear structures from LIDAR images using a </a:t>
            </a:r>
            <a:r>
              <a:rPr lang="en-GB" b="1" i="1" dirty="0"/>
              <a:t>machine learning approach</a:t>
            </a:r>
            <a:r>
              <a:rPr lang="en-GB" dirty="0"/>
              <a:t>, Clément </a:t>
            </a:r>
            <a:r>
              <a:rPr lang="en-GB" dirty="0" err="1"/>
              <a:t>Laplaige</a:t>
            </a:r>
            <a:r>
              <a:rPr lang="en-GB" dirty="0"/>
              <a:t>, Xavier </a:t>
            </a:r>
            <a:r>
              <a:rPr lang="en-GB" dirty="0" err="1"/>
              <a:t>Rodier</a:t>
            </a:r>
            <a:r>
              <a:rPr lang="en-GB" dirty="0"/>
              <a:t>, Jean-Yves </a:t>
            </a:r>
            <a:r>
              <a:rPr lang="en-GB" dirty="0" err="1"/>
              <a:t>Ramel</a:t>
            </a:r>
            <a:r>
              <a:rPr lang="en-GB" dirty="0"/>
              <a:t>, Bai </a:t>
            </a:r>
            <a:r>
              <a:rPr lang="en-GB" dirty="0" err="1"/>
              <a:t>Shuo</a:t>
            </a:r>
            <a:r>
              <a:rPr lang="en-GB" dirty="0"/>
              <a:t>, Ronan Guillaume</a:t>
            </a:r>
          </a:p>
          <a:p>
            <a:r>
              <a:rPr lang="en-GB" dirty="0"/>
              <a:t>Archaeological Object Detection in Airborne Laser Scanning Data Using </a:t>
            </a:r>
            <a:r>
              <a:rPr lang="en-GB" b="1" dirty="0"/>
              <a:t>Convolutional Neural Networks</a:t>
            </a:r>
            <a:r>
              <a:rPr lang="en-GB" dirty="0"/>
              <a:t>, Bashir </a:t>
            </a:r>
            <a:r>
              <a:rPr lang="en-GB" dirty="0" err="1"/>
              <a:t>Kazimi</a:t>
            </a:r>
            <a:r>
              <a:rPr lang="en-GB" dirty="0"/>
              <a:t>, Frank Thiemann, Katharina </a:t>
            </a:r>
            <a:r>
              <a:rPr lang="en-GB" dirty="0" err="1"/>
              <a:t>Malek</a:t>
            </a:r>
            <a:r>
              <a:rPr lang="en-GB" dirty="0"/>
              <a:t>, Monika </a:t>
            </a:r>
            <a:r>
              <a:rPr lang="en-GB" dirty="0" err="1"/>
              <a:t>Sester</a:t>
            </a:r>
            <a:r>
              <a:rPr lang="en-GB" dirty="0"/>
              <a:t> </a:t>
            </a:r>
          </a:p>
          <a:p>
            <a:r>
              <a:rPr lang="en-GB" dirty="0"/>
              <a:t>Semi-automatic mapping of cultural heritage in Arran, Scotland, using </a:t>
            </a:r>
            <a:r>
              <a:rPr lang="en-GB" b="1" dirty="0"/>
              <a:t>deep neural networks </a:t>
            </a:r>
            <a:r>
              <a:rPr lang="en-GB" dirty="0"/>
              <a:t>on airborne laser scanning data, Øivind Due Trier, David Cowley, </a:t>
            </a:r>
            <a:r>
              <a:rPr lang="en-GB" dirty="0" err="1"/>
              <a:t>Arnt-Børre</a:t>
            </a:r>
            <a:r>
              <a:rPr lang="en-GB" dirty="0"/>
              <a:t> </a:t>
            </a:r>
            <a:r>
              <a:rPr lang="en-GB" dirty="0" err="1"/>
              <a:t>Salberg</a:t>
            </a:r>
            <a:endParaRPr lang="en-GB" dirty="0"/>
          </a:p>
          <a:p>
            <a:r>
              <a:rPr lang="en-GB" dirty="0"/>
              <a:t>The use of </a:t>
            </a:r>
            <a:r>
              <a:rPr lang="en-GB" b="1" dirty="0"/>
              <a:t>Convolutional Neural Networks </a:t>
            </a:r>
            <a:r>
              <a:rPr lang="en-GB" dirty="0"/>
              <a:t>in the automated detection of archaeological objects in remotely sensed </a:t>
            </a:r>
            <a:r>
              <a:rPr lang="en-GB" dirty="0" err="1"/>
              <a:t>data,Wouter</a:t>
            </a:r>
            <a:r>
              <a:rPr lang="en-GB" dirty="0"/>
              <a:t> Baernd Verschoof-van der Vaart, Karsten Lambers</a:t>
            </a:r>
          </a:p>
          <a:p>
            <a:r>
              <a:rPr lang="en-GB" dirty="0"/>
              <a:t>Detection of Bomb Craters in WW2 Aerial Images Using </a:t>
            </a:r>
            <a:r>
              <a:rPr lang="en-GB" b="1" dirty="0"/>
              <a:t>Convolutional Neural Nets</a:t>
            </a:r>
            <a:r>
              <a:rPr lang="en-GB" dirty="0"/>
              <a:t>, Sebastian </a:t>
            </a:r>
            <a:r>
              <a:rPr lang="en-GB" dirty="0" err="1"/>
              <a:t>Zambanini</a:t>
            </a:r>
            <a:r>
              <a:rPr lang="en-GB" dirty="0"/>
              <a:t>, Simon Brenner, Robert </a:t>
            </a:r>
            <a:r>
              <a:rPr lang="en-GB" dirty="0" err="1"/>
              <a:t>Sablatnig</a:t>
            </a:r>
            <a:endParaRPr lang="en-GB" dirty="0"/>
          </a:p>
          <a:p>
            <a:r>
              <a:rPr lang="en-GB" dirty="0"/>
              <a:t>Tackling the Small Data Problem in </a:t>
            </a:r>
            <a:r>
              <a:rPr lang="en-GB" b="1" dirty="0"/>
              <a:t>Deep Learning </a:t>
            </a:r>
            <a:r>
              <a:rPr lang="en-GB" dirty="0"/>
              <a:t>with Multi-Sensor Approaches, Iris Kramer, Jonathon Hare, Adam </a:t>
            </a:r>
            <a:r>
              <a:rPr lang="en-GB" dirty="0" err="1"/>
              <a:t>Prugel</a:t>
            </a:r>
            <a:r>
              <a:rPr lang="en-GB" dirty="0"/>
              <a:t>-Bennett</a:t>
            </a:r>
          </a:p>
          <a:p>
            <a:r>
              <a:rPr lang="en-GB" b="1" dirty="0"/>
              <a:t>Deep learning </a:t>
            </a:r>
            <a:r>
              <a:rPr lang="en-GB" dirty="0"/>
              <a:t>for the benefit of archaeological remote sensing data interpretation?, Christopher </a:t>
            </a:r>
            <a:r>
              <a:rPr lang="en-GB" dirty="0" err="1"/>
              <a:t>Sevara</a:t>
            </a:r>
            <a:r>
              <a:rPr lang="en-GB" dirty="0"/>
              <a:t>, Geert </a:t>
            </a:r>
            <a:r>
              <a:rPr lang="en-GB" dirty="0" err="1"/>
              <a:t>Verhoeven</a:t>
            </a:r>
            <a:endParaRPr lang="en-GB" dirty="0"/>
          </a:p>
          <a:p>
            <a:r>
              <a:rPr lang="en-GB" dirty="0"/>
              <a:t>Teaching a computer to ‚see‘: training sets in Remote sensing archaeology, Arianna Traviglia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Rectangle 3"/>
          <p:cNvSpPr/>
          <p:nvPr/>
        </p:nvSpPr>
        <p:spPr>
          <a:xfrm>
            <a:off x="4245993" y="5988734"/>
            <a:ext cx="391908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7</a:t>
            </a:r>
            <a:r>
              <a:rPr lang="en-GB" baseline="0" dirty="0"/>
              <a:t> out of 9 papers</a:t>
            </a:r>
            <a:r>
              <a:rPr lang="en-GB" dirty="0"/>
              <a:t> are Machine Learning</a:t>
            </a:r>
            <a:endParaRPr lang="en-GB" baseline="0" dirty="0"/>
          </a:p>
          <a:p>
            <a:r>
              <a:rPr lang="en-GB" b="1" baseline="0" dirty="0"/>
              <a:t>6 out of 9 papers are Deep Learning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36223897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Machine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  <a:defRPr/>
            </a:pPr>
            <a:r>
              <a:rPr lang="en-GB" i="1" dirty="0"/>
              <a:t>Process of teaching a machine to make predictions</a:t>
            </a:r>
          </a:p>
          <a:p>
            <a:pPr marL="800100" lvl="1" indent="-342900">
              <a:buFont typeface="Arial" charset="0"/>
              <a:buChar char="•"/>
              <a:defRPr/>
            </a:pPr>
            <a:endParaRPr lang="en-GB" dirty="0"/>
          </a:p>
          <a:p>
            <a:pPr marL="800100" lvl="1" indent="-342900">
              <a:buFont typeface="Arial" charset="0"/>
              <a:buChar char="•"/>
              <a:defRPr/>
            </a:pPr>
            <a:r>
              <a:rPr lang="en-GB" sz="2800" dirty="0"/>
              <a:t>Supervised learning</a:t>
            </a:r>
          </a:p>
          <a:p>
            <a:pPr marL="1257300" lvl="2" indent="-342900">
              <a:buFont typeface="Arial" charset="0"/>
              <a:buChar char="•"/>
              <a:defRPr/>
            </a:pPr>
            <a:r>
              <a:rPr lang="en-GB" dirty="0"/>
              <a:t>Learn to classify or regress an item to a label or value</a:t>
            </a:r>
          </a:p>
          <a:p>
            <a:pPr lvl="3"/>
            <a:r>
              <a:rPr lang="en-GB" u="sng" dirty="0"/>
              <a:t>Labelled data, direct feedback, predict outcome/future</a:t>
            </a:r>
          </a:p>
          <a:p>
            <a:pPr lvl="4"/>
            <a:r>
              <a:rPr lang="en-GB" b="1" i="1" dirty="0"/>
              <a:t>“Use a location of known sites to find similar sites”</a:t>
            </a:r>
          </a:p>
          <a:p>
            <a:pPr lvl="4"/>
            <a:endParaRPr lang="en-GB" dirty="0"/>
          </a:p>
          <a:p>
            <a:pPr marL="800100" lvl="1" indent="-342900">
              <a:buFont typeface="Arial" charset="0"/>
              <a:buChar char="•"/>
              <a:defRPr/>
            </a:pPr>
            <a:r>
              <a:rPr lang="en-GB" sz="2800" dirty="0"/>
              <a:t>Unsupervised learning</a:t>
            </a:r>
          </a:p>
          <a:p>
            <a:pPr marL="1257300" lvl="2" indent="-342900">
              <a:buFont typeface="Arial" charset="0"/>
              <a:buChar char="•"/>
              <a:defRPr/>
            </a:pPr>
            <a:r>
              <a:rPr lang="en-GB" dirty="0"/>
              <a:t>Learn groupings of items based on similarity</a:t>
            </a:r>
          </a:p>
          <a:p>
            <a:pPr lvl="3"/>
            <a:r>
              <a:rPr lang="en-GB" u="sng" dirty="0">
                <a:solidFill>
                  <a:prstClr val="black"/>
                </a:solidFill>
              </a:rPr>
              <a:t>No labels, no feedback, “find the hidden structure”</a:t>
            </a:r>
          </a:p>
          <a:p>
            <a:pPr lvl="4"/>
            <a:r>
              <a:rPr lang="en-GB" b="1" i="1" dirty="0"/>
              <a:t>“Let the network cluster your archive of photo’s”</a:t>
            </a:r>
          </a:p>
          <a:p>
            <a:pPr lvl="4"/>
            <a:endParaRPr lang="en-GB" dirty="0">
              <a:solidFill>
                <a:prstClr val="black"/>
              </a:solidFill>
            </a:endParaRPr>
          </a:p>
          <a:p>
            <a:pPr marL="1371600" lvl="3" indent="0">
              <a:buNone/>
              <a:defRPr/>
            </a:pPr>
            <a:endParaRPr lang="en-GB" sz="2200" dirty="0"/>
          </a:p>
        </p:txBody>
      </p:sp>
    </p:spTree>
    <p:extLst>
      <p:ext uri="{BB962C8B-B14F-4D97-AF65-F5344CB8AC3E}">
        <p14:creationId xmlns:p14="http://schemas.microsoft.com/office/powerpoint/2010/main" val="1705262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Machine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lnSpc>
                <a:spcPct val="100000"/>
              </a:lnSpc>
              <a:buFont typeface="Arial" charset="0"/>
              <a:buChar char="•"/>
              <a:defRPr/>
            </a:pPr>
            <a:r>
              <a:rPr lang="en-GB" sz="3200" dirty="0"/>
              <a:t>How does supervised learning work?</a:t>
            </a:r>
            <a:endParaRPr lang="en-GB" sz="3200" i="1" dirty="0"/>
          </a:p>
          <a:p>
            <a:pPr marL="1428750" lvl="2" indent="-514350">
              <a:lnSpc>
                <a:spcPct val="100000"/>
              </a:lnSpc>
              <a:buFont typeface="+mj-lt"/>
              <a:buAutoNum type="arabicPeriod"/>
              <a:defRPr/>
            </a:pPr>
            <a:r>
              <a:rPr lang="en-GB" sz="2800" b="1" dirty="0">
                <a:solidFill>
                  <a:schemeClr val="accent1"/>
                </a:solidFill>
              </a:rPr>
              <a:t>Train</a:t>
            </a:r>
            <a:r>
              <a:rPr lang="en-GB" sz="2800" dirty="0"/>
              <a:t> using know sites</a:t>
            </a:r>
          </a:p>
          <a:p>
            <a:pPr marL="1428750" lvl="2" indent="-514350">
              <a:lnSpc>
                <a:spcPct val="100000"/>
              </a:lnSpc>
              <a:buFont typeface="+mj-lt"/>
              <a:buAutoNum type="arabicPeriod"/>
              <a:defRPr/>
            </a:pPr>
            <a:r>
              <a:rPr lang="en-GB" sz="2800" dirty="0"/>
              <a:t>    Learns </a:t>
            </a:r>
            <a:r>
              <a:rPr lang="en-GB" sz="2800" b="1" dirty="0"/>
              <a:t>features</a:t>
            </a:r>
            <a:endParaRPr lang="en-GB" sz="2800" dirty="0"/>
          </a:p>
          <a:p>
            <a:pPr marL="1428750" lvl="2" indent="-514350">
              <a:lnSpc>
                <a:spcPct val="100000"/>
              </a:lnSpc>
              <a:buFont typeface="+mj-lt"/>
              <a:buAutoNum type="arabicPeriod"/>
              <a:defRPr/>
            </a:pPr>
            <a:r>
              <a:rPr lang="en-GB" sz="2800" b="1" dirty="0">
                <a:solidFill>
                  <a:schemeClr val="accent6"/>
                </a:solidFill>
              </a:rPr>
              <a:t>Validate</a:t>
            </a:r>
            <a:r>
              <a:rPr lang="en-GB" sz="2800" dirty="0"/>
              <a:t> on ‘unseen’ data</a:t>
            </a:r>
          </a:p>
          <a:p>
            <a:pPr marL="1428750" lvl="2" indent="-514350">
              <a:lnSpc>
                <a:spcPct val="100000"/>
              </a:lnSpc>
              <a:buFont typeface="+mj-lt"/>
              <a:buAutoNum type="arabicPeriod"/>
              <a:defRPr/>
            </a:pPr>
            <a:endParaRPr lang="en-GB" sz="2800" dirty="0"/>
          </a:p>
          <a:p>
            <a:pPr marL="342900" indent="-342900">
              <a:buFont typeface="Arial" charset="0"/>
              <a:buChar char="•"/>
              <a:defRPr/>
            </a:pPr>
            <a:r>
              <a:rPr lang="en-GB" sz="3200" b="1" dirty="0"/>
              <a:t>Limitations </a:t>
            </a:r>
            <a:r>
              <a:rPr lang="en-GB" sz="3200" i="1" dirty="0"/>
              <a:t>(before 2012)</a:t>
            </a:r>
            <a:endParaRPr lang="en-GB" sz="3200" b="1" dirty="0"/>
          </a:p>
          <a:p>
            <a:pPr marL="800100" lvl="1" indent="-342900">
              <a:buFont typeface="Arial" charset="0"/>
              <a:buChar char="•"/>
              <a:defRPr/>
            </a:pPr>
            <a:r>
              <a:rPr lang="en-GB" sz="2800" b="1" dirty="0"/>
              <a:t>Need a lot of labelled data</a:t>
            </a:r>
          </a:p>
          <a:p>
            <a:pPr marL="800100" lvl="1" indent="-342900">
              <a:buFont typeface="Arial" charset="0"/>
              <a:buChar char="•"/>
              <a:defRPr/>
            </a:pPr>
            <a:r>
              <a:rPr lang="en-GB" sz="2800" b="1" dirty="0"/>
              <a:t>Unambiguous data</a:t>
            </a:r>
          </a:p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6700" y="1381125"/>
            <a:ext cx="3048000" cy="45339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525000" y="4819650"/>
            <a:ext cx="438150" cy="609600"/>
          </a:xfrm>
          <a:prstGeom prst="rect">
            <a:avLst/>
          </a:prstGeom>
          <a:pattFill prst="pct80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/>
        </p:nvSpPr>
        <p:spPr>
          <a:xfrm>
            <a:off x="10296525" y="4819650"/>
            <a:ext cx="180975" cy="609600"/>
          </a:xfrm>
          <a:prstGeom prst="rect">
            <a:avLst/>
          </a:prstGeom>
          <a:pattFill prst="pct40">
            <a:fgClr>
              <a:schemeClr val="accent6"/>
            </a:fgClr>
            <a:bgClr>
              <a:schemeClr val="bg1"/>
            </a:bgClr>
          </a:patt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73467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Deep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lnSpc>
                <a:spcPct val="100000"/>
              </a:lnSpc>
              <a:buFont typeface="Arial" charset="0"/>
              <a:buChar char="•"/>
              <a:defRPr/>
            </a:pPr>
            <a:r>
              <a:rPr lang="en-GB" sz="3200" dirty="0"/>
              <a:t>When and why became deep learning a “breakthrough” for archaeology</a:t>
            </a:r>
          </a:p>
          <a:p>
            <a:pPr marL="457200" lvl="1" indent="0">
              <a:lnSpc>
                <a:spcPct val="100000"/>
              </a:lnSpc>
              <a:buNone/>
              <a:defRPr/>
            </a:pPr>
            <a:endParaRPr lang="en-GB" sz="3200" dirty="0"/>
          </a:p>
          <a:p>
            <a:pPr marL="0" indent="0">
              <a:lnSpc>
                <a:spcPct val="100000"/>
              </a:lnSpc>
              <a:buNone/>
              <a:defRPr/>
            </a:pPr>
            <a:r>
              <a:rPr lang="en-GB" sz="2600" b="1" dirty="0"/>
              <a:t>2012 improves ImageNet accuracy with ± 10% </a:t>
            </a:r>
          </a:p>
          <a:p>
            <a:pPr marL="0" indent="0">
              <a:lnSpc>
                <a:spcPct val="100000"/>
              </a:lnSpc>
              <a:buNone/>
              <a:defRPr/>
            </a:pPr>
            <a:r>
              <a:rPr lang="en-GB" sz="2600" dirty="0"/>
              <a:t>± 2015 trains on small datasets </a:t>
            </a:r>
          </a:p>
          <a:p>
            <a:pPr marL="0" indent="0">
              <a:lnSpc>
                <a:spcPct val="100000"/>
              </a:lnSpc>
              <a:buNone/>
              <a:defRPr/>
            </a:pPr>
            <a:r>
              <a:rPr lang="en-GB" sz="2600" dirty="0"/>
              <a:t>± 2015 trains on image segments </a:t>
            </a:r>
          </a:p>
          <a:p>
            <a:pPr marL="0" indent="0">
              <a:lnSpc>
                <a:spcPct val="100000"/>
              </a:lnSpc>
              <a:buNone/>
              <a:defRPr/>
            </a:pPr>
            <a:r>
              <a:rPr lang="en-GB" sz="2600" dirty="0"/>
              <a:t>± 2017 trains on multiple remote sensing images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686520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Who am I?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52575"/>
            <a:ext cx="10963275" cy="5257800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GB" dirty="0"/>
              <a:t>Studies</a:t>
            </a:r>
          </a:p>
          <a:p>
            <a:r>
              <a:rPr lang="en-GB" b="1" dirty="0"/>
              <a:t>MSc Archaeological Computing 2014-2015</a:t>
            </a:r>
            <a:r>
              <a:rPr lang="en-GB" dirty="0"/>
              <a:t> - supervised by Dr D. Wheatley at University of Southampton: “</a:t>
            </a:r>
            <a:r>
              <a:rPr lang="en-GB" i="1" dirty="0"/>
              <a:t>An archaeological reaction to the remote sensing data explosion. Reviewing the research on semi-automated pattern recognition and assessing the potential to integrate artificial intelligence</a:t>
            </a:r>
            <a:r>
              <a:rPr lang="en-GB" dirty="0"/>
              <a:t>”.</a:t>
            </a:r>
          </a:p>
          <a:p>
            <a:r>
              <a:rPr lang="en-GB" b="1" dirty="0"/>
              <a:t>PhD Computer Science 2017-2020 - </a:t>
            </a:r>
            <a:r>
              <a:rPr lang="en-GB" dirty="0"/>
              <a:t>supervised by Dr J. Hare at University of Southampton: </a:t>
            </a:r>
            <a:r>
              <a:rPr lang="en-GB" i="1" dirty="0"/>
              <a:t>"New Approaches to Archaeology using Deep Learning with Remote Sensor Data“.</a:t>
            </a:r>
          </a:p>
          <a:p>
            <a:endParaRPr lang="en-GB" i="1" dirty="0"/>
          </a:p>
          <a:p>
            <a:pPr marL="0" indent="0">
              <a:buNone/>
            </a:pPr>
            <a:r>
              <a:rPr lang="en-GB" dirty="0"/>
              <a:t>Main conference contributions</a:t>
            </a:r>
          </a:p>
          <a:p>
            <a:r>
              <a:rPr lang="en-GB" b="1" dirty="0"/>
              <a:t>CAA International 2016</a:t>
            </a:r>
            <a:r>
              <a:rPr lang="en-GB" dirty="0"/>
              <a:t>: Oslo, Norway. </a:t>
            </a:r>
            <a:r>
              <a:rPr lang="en-GB" i="1" dirty="0"/>
              <a:t>"Using </a:t>
            </a:r>
            <a:r>
              <a:rPr lang="en-GB" i="1" dirty="0" err="1"/>
              <a:t>eCognition</a:t>
            </a:r>
            <a:r>
              <a:rPr lang="en-GB" i="1" dirty="0"/>
              <a:t> to improve feature recognition" </a:t>
            </a:r>
            <a:r>
              <a:rPr lang="en-GB" dirty="0"/>
              <a:t>presented at track: </a:t>
            </a:r>
            <a:r>
              <a:rPr lang="en-GB" i="1" dirty="0"/>
              <a:t>Computer vision vs human perception in remote sensing image analysis: time to move on. </a:t>
            </a:r>
            <a:r>
              <a:rPr lang="en-GB" u="sng" dirty="0"/>
              <a:t>Won Nick Ryan bursary for best student paper.</a:t>
            </a:r>
          </a:p>
          <a:p>
            <a:r>
              <a:rPr lang="en-GB" b="1" dirty="0"/>
              <a:t>CAA UK 2017</a:t>
            </a:r>
            <a:r>
              <a:rPr lang="en-GB" dirty="0"/>
              <a:t>: Winchester, United Kingdom. </a:t>
            </a:r>
            <a:r>
              <a:rPr lang="en-GB" i="1" dirty="0"/>
              <a:t>"A future perspective on automation in remote sensing."</a:t>
            </a:r>
          </a:p>
          <a:p>
            <a:r>
              <a:rPr lang="en-GB" b="1" dirty="0"/>
              <a:t>CAA International 2017</a:t>
            </a:r>
            <a:r>
              <a:rPr lang="en-GB" dirty="0"/>
              <a:t>: Atlanta, GA, USA. </a:t>
            </a:r>
            <a:r>
              <a:rPr lang="en-GB" i="1" dirty="0"/>
              <a:t>"A future perspective for automation in large mapping projects with feature learning."</a:t>
            </a:r>
            <a:r>
              <a:rPr lang="en-GB" dirty="0"/>
              <a:t> presented at track: </a:t>
            </a:r>
            <a:r>
              <a:rPr lang="en-GB" i="1" dirty="0"/>
              <a:t>Automation is here to stay! The hitch-hiker’s guide to automated object detection and image processing in remote sensing.</a:t>
            </a:r>
          </a:p>
          <a:p>
            <a:r>
              <a:rPr lang="en-GB" b="1" dirty="0"/>
              <a:t>AARG 2017: </a:t>
            </a:r>
            <a:r>
              <a:rPr lang="en-GB" dirty="0"/>
              <a:t>Pula, Croatia. </a:t>
            </a:r>
            <a:r>
              <a:rPr lang="en-GB" i="1" dirty="0"/>
              <a:t>“Automation on steroids. An exploration of why deep learning is dominating automation research.” </a:t>
            </a:r>
            <a:r>
              <a:rPr lang="en-GB" dirty="0"/>
              <a:t> </a:t>
            </a:r>
          </a:p>
          <a:p>
            <a:r>
              <a:rPr lang="en-GB" b="1" dirty="0">
                <a:solidFill>
                  <a:srgbClr val="FF0000"/>
                </a:solidFill>
              </a:rPr>
              <a:t>CAA International 2018</a:t>
            </a:r>
            <a:r>
              <a:rPr lang="en-GB" dirty="0">
                <a:solidFill>
                  <a:srgbClr val="FF0000"/>
                </a:solidFill>
              </a:rPr>
              <a:t>: Tubingen, Germany. </a:t>
            </a:r>
            <a:r>
              <a:rPr lang="en-GB" i="1" dirty="0">
                <a:solidFill>
                  <a:srgbClr val="FF0000"/>
                </a:solidFill>
              </a:rPr>
              <a:t>“Tackling the Small Data Problem in Deep Learning with Multi-Sensor Approaches.” </a:t>
            </a:r>
            <a:r>
              <a:rPr lang="en-GB" dirty="0">
                <a:solidFill>
                  <a:srgbClr val="FF0000"/>
                </a:solidFill>
              </a:rPr>
              <a:t>to be presented at track: </a:t>
            </a:r>
            <a:r>
              <a:rPr lang="en-GB" i="1" dirty="0">
                <a:solidFill>
                  <a:srgbClr val="FF0000"/>
                </a:solidFill>
              </a:rPr>
              <a:t>Setting the automation agenda for Remote sensing: learning to see through a computer?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sz="2200" dirty="0"/>
              <a:t>Email: </a:t>
            </a:r>
            <a:r>
              <a:rPr lang="en-GB" sz="2200" u="sng" dirty="0">
                <a:hlinkClick r:id="rId3"/>
              </a:rPr>
              <a:t>i.kramer@soton.ac.uk</a:t>
            </a:r>
            <a:endParaRPr lang="en-GB" sz="2200" u="sng" dirty="0"/>
          </a:p>
          <a:p>
            <a:pPr marL="0" indent="0">
              <a:buNone/>
            </a:pPr>
            <a:r>
              <a:rPr lang="en-GB" sz="2200" u="sng" dirty="0"/>
              <a:t>Twitter: @</a:t>
            </a:r>
            <a:r>
              <a:rPr lang="en-GB" sz="2200" u="sng" dirty="0" err="1"/>
              <a:t>ickkramer</a:t>
            </a:r>
            <a:r>
              <a:rPr lang="en-GB" sz="2200" u="sng" dirty="0"/>
              <a:t> </a:t>
            </a:r>
            <a:endParaRPr lang="en-GB" sz="2200" dirty="0"/>
          </a:p>
          <a:p>
            <a:pPr marL="0" indent="0">
              <a:buNone/>
            </a:pPr>
            <a:r>
              <a:rPr lang="en-GB" sz="2200" u="sng" dirty="0">
                <a:hlinkClick r:id="rId4"/>
              </a:rPr>
              <a:t>iriskramer.com</a:t>
            </a:r>
            <a:r>
              <a:rPr lang="en-GB" sz="2200" dirty="0"/>
              <a:t> </a:t>
            </a:r>
          </a:p>
        </p:txBody>
      </p:sp>
      <p:pic>
        <p:nvPicPr>
          <p:cNvPr id="7170" name="Picture 2" descr="https://scontent-lhr3-1.xx.fbcdn.net/v/t34.0-12/29003548_10211713855661963_2140125926_n.jpg?oh=21aba415b18497c41095afc5b870877b&amp;oe=5AAC957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3225" y="0"/>
            <a:ext cx="1628775" cy="1662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7929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800448-6967-7447-A5B0-F95653AC9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computer vision works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62C00468-825F-0249-9ADE-9A794A5716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9589" y="2391609"/>
            <a:ext cx="2860040" cy="2860040"/>
          </a:xfr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B359CB89-1DAD-0243-AABB-FB43EEE2C1D9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  <a:defRPr/>
            </a:pPr>
            <a:r>
              <a:rPr lang="en-GB" b="1" dirty="0"/>
              <a:t>Matrix multiplication</a:t>
            </a:r>
            <a:r>
              <a:rPr lang="en-GB" dirty="0"/>
              <a:t> </a:t>
            </a:r>
          </a:p>
          <a:p>
            <a:endParaRPr lang="en-GB" sz="20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57005DC-F48B-DD41-AF4A-F42AB77E94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479041"/>
            <a:ext cx="6327073" cy="267852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F9897555-4CBA-FB4F-BCC5-A4B3E3CBFACB}"/>
              </a:ext>
            </a:extLst>
          </p:cNvPr>
          <p:cNvSpPr/>
          <p:nvPr/>
        </p:nvSpPr>
        <p:spPr>
          <a:xfrm>
            <a:off x="819102" y="5251649"/>
            <a:ext cx="34973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hlinkClick r:id="rId5"/>
              </a:rPr>
              <a:t>http://setosa.io/ev/image-kernels/</a:t>
            </a:r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274891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8109857" cy="1325563"/>
          </a:xfrm>
        </p:spPr>
        <p:txBody>
          <a:bodyPr/>
          <a:lstStyle/>
          <a:p>
            <a:r>
              <a:rPr lang="en-GB" dirty="0"/>
              <a:t>Deep learning – a network learns: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3369" y="1825625"/>
            <a:ext cx="7235481" cy="4351338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9957" y="0"/>
            <a:ext cx="37120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9356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qm9vsf_hvU"/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2138766" y="1527430"/>
            <a:ext cx="9476568" cy="533057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GB" dirty="0"/>
              <a:t>Deep Learning – typical network explained </a:t>
            </a:r>
            <a:r>
              <a:rPr lang="en-GB" sz="1800" dirty="0">
                <a:hlinkClick r:id="rId5"/>
              </a:rPr>
              <a:t>youtu.be/Oqm9vsf_hvU?t=4m23s</a:t>
            </a:r>
            <a:r>
              <a:rPr lang="en-GB" sz="1800" dirty="0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61116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E27164-484A-F54E-813A-D94008844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Let’s get started on the 1</a:t>
            </a:r>
            <a:r>
              <a:rPr lang="en-GB" baseline="30000" dirty="0"/>
              <a:t>st</a:t>
            </a:r>
            <a:r>
              <a:rPr lang="en-GB" dirty="0"/>
              <a:t> tutorial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EC7470-9226-F345-B446-5F9F208BC1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005457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000" dirty="0">
                <a:hlinkClick r:id="rId2"/>
              </a:rPr>
              <a:t>https://github.com/ickramer/caa2018-dl-workshop/blob/master/keras-tutorial-mnist.ipynb</a:t>
            </a:r>
            <a:r>
              <a:rPr lang="en-GB" sz="2000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1555AC-1814-CB40-AA79-BC0472F7BA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3437" y="2569028"/>
            <a:ext cx="91403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164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FED12-A65F-2644-B9C0-E391F3450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PART 2 – getting more advanced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5B988A-C0D2-1042-9290-EFFDDAF381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Exciting research areas</a:t>
            </a:r>
          </a:p>
          <a:p>
            <a:pPr lvl="1"/>
            <a:r>
              <a:rPr lang="en-GB" dirty="0"/>
              <a:t>R-CNN</a:t>
            </a:r>
          </a:p>
          <a:p>
            <a:pPr lvl="1"/>
            <a:r>
              <a:rPr lang="en-GB" dirty="0"/>
              <a:t>Mask R-CNN (instance segmentation)</a:t>
            </a:r>
          </a:p>
          <a:p>
            <a:pPr lvl="1"/>
            <a:r>
              <a:rPr lang="en-GB" dirty="0"/>
              <a:t>U-Net (semantic segmentation)</a:t>
            </a:r>
          </a:p>
          <a:p>
            <a:r>
              <a:rPr lang="en-GB" dirty="0"/>
              <a:t>Help your approach to get better </a:t>
            </a:r>
          </a:p>
          <a:p>
            <a:pPr lvl="1"/>
            <a:r>
              <a:rPr lang="en-GB" dirty="0"/>
              <a:t>Multiple remote sensing datasets</a:t>
            </a:r>
          </a:p>
          <a:p>
            <a:pPr lvl="1"/>
            <a:r>
              <a:rPr lang="en-GB" dirty="0"/>
              <a:t>Using data derivatives</a:t>
            </a:r>
          </a:p>
          <a:p>
            <a:pPr lvl="1"/>
            <a:r>
              <a:rPr lang="en-GB" dirty="0"/>
              <a:t>Multi-modal networks</a:t>
            </a:r>
          </a:p>
          <a:p>
            <a:r>
              <a:rPr lang="en-GB" dirty="0"/>
              <a:t>Where to find research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434433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AABE30-0C58-F141-82A4-19D5AA54E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Exciting research areas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103AC0-1319-AE46-8CAD-7843A8354F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R-CNN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FE24DA-3724-1D49-AB77-1983BDB2B1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2550" y="2963863"/>
            <a:ext cx="9486900" cy="321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099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AABE30-0C58-F141-82A4-19D5AA54E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Exciting research areas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103AC0-1319-AE46-8CAD-7843A8354F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Mask R-CNN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C7B6B4-845E-324E-93EA-938D659F4D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3030" y="2553087"/>
            <a:ext cx="7424549" cy="3994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4469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AABE30-0C58-F141-82A4-19D5AA54E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Exciting research areas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103AC0-1319-AE46-8CAD-7843A8354F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Semantic segmentation </a:t>
            </a:r>
          </a:p>
          <a:p>
            <a:pPr lvl="1"/>
            <a:r>
              <a:rPr lang="en-GB" dirty="0" err="1"/>
              <a:t>Unet</a:t>
            </a:r>
            <a:r>
              <a:rPr lang="en-GB" dirty="0"/>
              <a:t> </a:t>
            </a:r>
            <a:r>
              <a:rPr lang="en-GB" dirty="0">
                <a:hlinkClick r:id="rId2"/>
              </a:rPr>
              <a:t>https://youtu.be/81AvQQnpG4Q</a:t>
            </a:r>
            <a:r>
              <a:rPr lang="en-GB" dirty="0"/>
              <a:t> </a:t>
            </a:r>
          </a:p>
          <a:p>
            <a:pPr lvl="1"/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E2D065-D9A3-FE4A-9BF4-25E8CDCDAF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2300" y="2760663"/>
            <a:ext cx="5651500" cy="3416300"/>
          </a:xfrm>
          <a:prstGeom prst="rect">
            <a:avLst/>
          </a:prstGeom>
        </p:spPr>
      </p:pic>
      <p:pic>
        <p:nvPicPr>
          <p:cNvPr id="4098" name="Picture 2" descr="Skip &#10;Figure I _ Overview of our multi-modal encoder-decoder networks. &#10;Our model takes data in multiple nnklalities such as RGB images. &#10;depth, and semantic labels as input, and generates multi-nuklal &#10;outputs in a multi-task learning framework. ">
            <a:extLst>
              <a:ext uri="{FF2B5EF4-FFF2-40B4-BE49-F238E27FC236}">
                <a16:creationId xmlns:a16="http://schemas.microsoft.com/office/drawing/2014/main" id="{98C75131-8292-804E-B005-5856A9EDF9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370" y="3284220"/>
            <a:ext cx="4076700" cy="317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68782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0BC2C4-9A1F-BB41-9215-60FA72F79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Help your approach to get better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2D91CC-C5EE-784B-AE5B-F9B522E87D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06143" cy="435133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GB" b="1" dirty="0"/>
              <a:t>Multiple remote sensing datasets</a:t>
            </a:r>
          </a:p>
          <a:p>
            <a:pPr marL="0" indent="0">
              <a:buNone/>
            </a:pPr>
            <a:r>
              <a:rPr lang="en-GB" sz="2000" i="1" dirty="0"/>
              <a:t>Using more RS-datasets in your area should realistically improve the final accuracy</a:t>
            </a:r>
          </a:p>
          <a:p>
            <a:r>
              <a:rPr lang="en-GB" dirty="0"/>
              <a:t>Concatenating results for each RS-type of separately trained networks</a:t>
            </a:r>
          </a:p>
          <a:p>
            <a:r>
              <a:rPr lang="en-GB" dirty="0"/>
              <a:t>Can also be improved with creation of data derivatives like NDVI </a:t>
            </a:r>
            <a:endParaRPr lang="en-GB" sz="2400" dirty="0"/>
          </a:p>
          <a:p>
            <a:pPr lvl="1"/>
            <a:r>
              <a:rPr lang="en-GB" sz="2000" i="1" dirty="0"/>
              <a:t>although this will decrease the automation and force your approach to find only what you see</a:t>
            </a:r>
            <a:endParaRPr lang="en-GB" i="1" dirty="0"/>
          </a:p>
          <a:p>
            <a:r>
              <a:rPr lang="en-GB" dirty="0"/>
              <a:t>Stacking layers </a:t>
            </a:r>
            <a:endParaRPr lang="en-GB" sz="2400" i="1" dirty="0"/>
          </a:p>
          <a:p>
            <a:pPr lvl="1"/>
            <a:r>
              <a:rPr lang="en-GB" sz="2000" i="1" dirty="0"/>
              <a:t>not always successful with small dataset</a:t>
            </a:r>
          </a:p>
          <a:p>
            <a:r>
              <a:rPr lang="en-GB" dirty="0"/>
              <a:t>Multi-modal network for advanced connections between bands </a:t>
            </a:r>
            <a:r>
              <a:rPr lang="en-GB" sz="2400" i="1" dirty="0"/>
              <a:t>	</a:t>
            </a:r>
          </a:p>
          <a:p>
            <a:pPr lvl="1"/>
            <a:r>
              <a:rPr lang="en-GB" sz="2000" i="1" dirty="0"/>
              <a:t>different bands can learn from each other so a network that leverages this would be ideal</a:t>
            </a:r>
            <a:endParaRPr lang="en-GB" i="1" dirty="0"/>
          </a:p>
        </p:txBody>
      </p:sp>
      <p:pic>
        <p:nvPicPr>
          <p:cNvPr id="6146" name="Picture 2" descr="Class &#10;RGB &#10;Classification &#10;(AS-BANDS) &#10;31 &#10;Entropy. 15 x IS &#10;145 &#10;145.7010 pix. &#10;in I I &#10;12 &#10;68.2010 pix. &#10;in 12 &#10;Cl dimd &#10;in I I &#10;Clcsing &#10;106. 15 x 15 &#10;in 5 &#10;Tennis c. &#10;Run track &#10;Residential Str_ grass &#10;Road &#10;figure 9: Visualization Of the features With highest 112 ftr one run Of the HOOSION 2013B results (Cf. bottom matrix Of 8). first row: RGB subsets; second &#10;row: ground truth; third row: output Of the classification With the prof»sed approach; row to end: Visualuation Of the SIX features With highest squared &#10;weights _ ">
            <a:extLst>
              <a:ext uri="{FF2B5EF4-FFF2-40B4-BE49-F238E27FC236}">
                <a16:creationId xmlns:a16="http://schemas.microsoft.com/office/drawing/2014/main" id="{48283FC4-57AB-964A-BE83-BCEC5B39C5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198" y="1690688"/>
            <a:ext cx="5398166" cy="5167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7976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CB54B-04FF-664B-B900-6DD1616C1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Multi-modal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A8F2D9-690C-1949-9CA2-339EC12150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5122" name="Picture 2" descr="3D Proposal Network &#10;2x deconv &#10;Objectness &#10;Classifier &#10;3D &#10;Regressor &#10;Region-based Fusion Network &#10;4x decor-w &#10;3D &#10;Proposals &#10;LIDAR Bird view &#10;LIDAR Front view &#10;Image (RGB) &#10;conv layers &#10;conv layers &#10;conv layers &#10;ROI &#10;pooling &#10;Bird view &#10;Proposals &#10;Front view &#10;Proposals &#10;4x deconv &#10;ROI &#10;pooling &#10;Image &#10;Proposals &#10;ROI &#10;2x decor-w &#10;pooling &#10;Multidass &#10;Classifier &#10;Regre ssor &#10;Figure 1: Multi-View 3D object detection network (MV3D): The network takes the bird's eye view and front view of &#10;LIDAR point cloud as well as an image as input. It first generates 3D object proposals from bird's eye view map and project &#10;them to three views. A deep fusion network is used to combine region-wise features obtained via ROI pooling for each view. &#10;The fused features are used to jointly predict object class and do oriented 3D box regression. ">
            <a:extLst>
              <a:ext uri="{FF2B5EF4-FFF2-40B4-BE49-F238E27FC236}">
                <a16:creationId xmlns:a16="http://schemas.microsoft.com/office/drawing/2014/main" id="{FDB0516D-9C3D-DC43-A56E-D185D6867F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7238" y="2375217"/>
            <a:ext cx="7669641" cy="3936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A9CC2B0-8237-6244-88D6-E62E7ED0DA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25625"/>
            <a:ext cx="3261867" cy="2441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0823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Who is Jon?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Deep learning expert at the University of Southampton</a:t>
            </a:r>
          </a:p>
          <a:p>
            <a:r>
              <a:rPr lang="en-GB" dirty="0"/>
              <a:t>7 PhD students doing deep learning + 3</a:t>
            </a:r>
            <a:r>
              <a:rPr lang="en-GB" baseline="30000" dirty="0"/>
              <a:t>rd</a:t>
            </a:r>
            <a:r>
              <a:rPr lang="en-GB" dirty="0"/>
              <a:t> year projects and MSc</a:t>
            </a:r>
            <a:endParaRPr lang="en-GB" dirty="0">
              <a:hlinkClick r:id="rId2"/>
            </a:endParaRPr>
          </a:p>
          <a:p>
            <a:r>
              <a:rPr lang="en-GB" dirty="0">
                <a:hlinkClick r:id="rId2"/>
              </a:rPr>
              <a:t>http://users.ecs.soton.ac.uk/jsh2/</a:t>
            </a:r>
            <a:endParaRPr lang="en-GB" dirty="0"/>
          </a:p>
          <a:p>
            <a:endParaRPr lang="en-GB" dirty="0"/>
          </a:p>
          <a:p>
            <a:r>
              <a:rPr lang="en-GB" dirty="0"/>
              <a:t>He created the first and base line for second tutorial for today</a:t>
            </a:r>
          </a:p>
          <a:p>
            <a:r>
              <a:rPr lang="en-GB" dirty="0"/>
              <a:t>He arranged DLI Teaching Kit AWS Access ($125 per student credit )</a:t>
            </a:r>
          </a:p>
        </p:txBody>
      </p:sp>
      <p:pic>
        <p:nvPicPr>
          <p:cNvPr id="6146" name="Picture 2" descr="http://users.ecs.soton.ac.uk/jsh2/img/personal/personal-imag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7000" y="0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09891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Looking for relevant research when there aren’t  many archaeological examples?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/>
              <a:t>Kaggle</a:t>
            </a:r>
            <a:r>
              <a:rPr lang="en-GB" dirty="0"/>
              <a:t> competitions</a:t>
            </a:r>
          </a:p>
          <a:p>
            <a:pPr lvl="1"/>
            <a:r>
              <a:rPr lang="en-GB" dirty="0">
                <a:hlinkClick r:id="rId3"/>
              </a:rPr>
              <a:t>https://www.kaggle.com/c/dstl-satellite-imagery-feature-detection</a:t>
            </a:r>
            <a:endParaRPr lang="en-GB" dirty="0"/>
          </a:p>
          <a:p>
            <a:pPr lvl="2"/>
            <a:r>
              <a:rPr lang="en-GB" dirty="0" err="1"/>
              <a:t>Dstl</a:t>
            </a:r>
            <a:r>
              <a:rPr lang="en-GB" dirty="0"/>
              <a:t> Satellite Imagery Feature Detection</a:t>
            </a:r>
          </a:p>
          <a:p>
            <a:pPr lvl="2"/>
            <a:r>
              <a:rPr lang="en-GB" dirty="0"/>
              <a:t>Can you train an eye in the sky?</a:t>
            </a:r>
          </a:p>
          <a:p>
            <a:pPr lvl="1"/>
            <a:r>
              <a:rPr lang="en-GB" dirty="0">
                <a:hlinkClick r:id="rId4"/>
              </a:rPr>
              <a:t>https://www.kaggle.com/c/planet-understanding-the-amazon-from-space</a:t>
            </a:r>
            <a:endParaRPr lang="en-GB" dirty="0"/>
          </a:p>
          <a:p>
            <a:pPr lvl="2"/>
            <a:r>
              <a:rPr lang="en-GB" dirty="0"/>
              <a:t>Planet: Understanding the Amazon from Space</a:t>
            </a:r>
          </a:p>
          <a:p>
            <a:pPr lvl="2"/>
            <a:r>
              <a:rPr lang="en-GB" dirty="0"/>
              <a:t>Use satellite data to track the human footprint in the Amazon rainforest</a:t>
            </a:r>
          </a:p>
          <a:p>
            <a:pPr lvl="2"/>
            <a:endParaRPr lang="en-GB" dirty="0"/>
          </a:p>
          <a:p>
            <a:r>
              <a:rPr lang="en-GB" dirty="0"/>
              <a:t>Fast moving field</a:t>
            </a:r>
          </a:p>
          <a:p>
            <a:pPr lvl="1"/>
            <a:r>
              <a:rPr lang="en-GB" dirty="0"/>
              <a:t>Need for arxiv.org - Open access e-prints </a:t>
            </a:r>
          </a:p>
          <a:p>
            <a:pPr lvl="1"/>
            <a:r>
              <a:rPr lang="en-GB" dirty="0">
                <a:hlinkClick r:id="rId5"/>
              </a:rPr>
              <a:t>http://www.arxiv-sanity.com/</a:t>
            </a:r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708079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3EFF1-9037-7C47-8C47-C9EA4FC99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Useful online courses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D19A6A-5B6A-F24C-992D-4EEE9CD49C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3600" dirty="0" err="1"/>
              <a:t>Fast.ai</a:t>
            </a:r>
            <a:endParaRPr lang="en-GB" sz="3600" dirty="0"/>
          </a:p>
          <a:p>
            <a:r>
              <a:rPr lang="en-GB" sz="3600" dirty="0"/>
              <a:t>Andrew NG’s deep learning course on Coursera</a:t>
            </a:r>
          </a:p>
        </p:txBody>
      </p:sp>
    </p:spTree>
    <p:extLst>
      <p:ext uri="{BB962C8B-B14F-4D97-AF65-F5344CB8AC3E}">
        <p14:creationId xmlns:p14="http://schemas.microsoft.com/office/powerpoint/2010/main" val="6710713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PART 2 – Barrow detection in New Forest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Barrow / not barrow</a:t>
            </a:r>
          </a:p>
          <a:p>
            <a:endParaRPr lang="en-GB" dirty="0"/>
          </a:p>
        </p:txBody>
      </p:sp>
      <p:pic>
        <p:nvPicPr>
          <p:cNvPr id="4" name="Picture 3" descr="http://www.megalithic.co.uk/a558/a312/gallery/England/Hampshire/longdown_tumuli06.jp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0049" y="1758157"/>
            <a:ext cx="4741350" cy="1779588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/>
          <p:cNvSpPr/>
          <p:nvPr/>
        </p:nvSpPr>
        <p:spPr>
          <a:xfrm>
            <a:off x="6391909" y="3537745"/>
            <a:ext cx="4877630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100" dirty="0">
                <a:latin typeface="Lucida Sans" panose="020B0602030504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Picture of a barrow captured by Champion (2006), at </a:t>
            </a:r>
            <a:r>
              <a:rPr lang="en-GB" sz="1100" dirty="0" err="1">
                <a:latin typeface="Lucida Sans" panose="020B0602030504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Longdown</a:t>
            </a:r>
            <a:r>
              <a:rPr lang="en-GB" sz="1100" dirty="0">
                <a:latin typeface="Lucida Sans" panose="020B0602030504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(New Forest, grid ref SU36280830). This barrow is 8 metres in diameter and up to 0.5 metres high</a:t>
            </a:r>
            <a:endParaRPr lang="en-GB" sz="1100" dirty="0"/>
          </a:p>
        </p:txBody>
      </p:sp>
      <p:pic>
        <p:nvPicPr>
          <p:cNvPr id="6" name="ACmydtFDTGs"/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770693" y="3605213"/>
            <a:ext cx="4572000" cy="257175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93369" y="6176963"/>
            <a:ext cx="21569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dirty="0"/>
              <a:t>https://youtu.be/ACmydtFDTGs</a:t>
            </a:r>
          </a:p>
        </p:txBody>
      </p:sp>
      <p:sp>
        <p:nvSpPr>
          <p:cNvPr id="8" name="Rectangle 7"/>
          <p:cNvSpPr/>
          <p:nvPr/>
        </p:nvSpPr>
        <p:spPr>
          <a:xfrm>
            <a:off x="693369" y="3168413"/>
            <a:ext cx="46493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Hotdog</a:t>
            </a:r>
            <a:r>
              <a:rPr lang="en-GB" b="0" i="0" dirty="0">
                <a:effectLst/>
              </a:rPr>
              <a:t> / Not Hotdog - </a:t>
            </a:r>
            <a:r>
              <a:rPr lang="en-GB" dirty="0"/>
              <a:t>Silicon Valley (HBO)</a:t>
            </a:r>
            <a:endParaRPr lang="en-GB" b="0" i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1226234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Part 2 – Barrow detection in New Forest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656894" cy="4351338"/>
          </a:xfrm>
        </p:spPr>
        <p:txBody>
          <a:bodyPr/>
          <a:lstStyle/>
          <a:p>
            <a:r>
              <a:rPr lang="en-GB" dirty="0"/>
              <a:t>Barrow / not barrow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b="1" dirty="0"/>
              <a:t>Focus on</a:t>
            </a:r>
          </a:p>
          <a:p>
            <a:r>
              <a:rPr lang="en-GB" dirty="0"/>
              <a:t>Small data problem – overfitting</a:t>
            </a:r>
          </a:p>
          <a:p>
            <a:r>
              <a:rPr lang="en-GB" dirty="0"/>
              <a:t>Cropping data – GDAL</a:t>
            </a:r>
          </a:p>
          <a:p>
            <a:r>
              <a:rPr lang="en-GB" dirty="0"/>
              <a:t>Explore the data – train/valid/test split</a:t>
            </a:r>
          </a:p>
          <a:p>
            <a:endParaRPr lang="en-GB" dirty="0"/>
          </a:p>
        </p:txBody>
      </p:sp>
      <p:pic>
        <p:nvPicPr>
          <p:cNvPr id="4" name="Picture 3" descr="http://www.megalithic.co.uk/a558/a312/gallery/England/Hampshire/longdown_tumuli06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5095" y="1825625"/>
            <a:ext cx="5580380" cy="220408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/>
          <p:cNvSpPr/>
          <p:nvPr/>
        </p:nvSpPr>
        <p:spPr>
          <a:xfrm>
            <a:off x="5495094" y="4164647"/>
            <a:ext cx="5706305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dirty="0">
                <a:latin typeface="Lucida Sans" panose="020B0602030504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Figure 3 Picture of a barrow captured by Champion (2006), at </a:t>
            </a:r>
            <a:r>
              <a:rPr lang="en-GB" sz="1400" dirty="0" err="1">
                <a:latin typeface="Lucida Sans" panose="020B0602030504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Longdown</a:t>
            </a:r>
            <a:r>
              <a:rPr lang="en-GB" sz="1400" dirty="0">
                <a:latin typeface="Lucida Sans" panose="020B0602030504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(New Forest, grid ref SU36280830). This barrow is 8 metres in diameter and up to 0.5 metres high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39106269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65E4D2-C6E4-2842-9E12-4530C88A0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Small data problem - overfitting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F141BE-2FD3-604B-8A34-9BECD65EB5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980506" cy="4351338"/>
          </a:xfrm>
        </p:spPr>
        <p:txBody>
          <a:bodyPr/>
          <a:lstStyle/>
          <a:p>
            <a:r>
              <a:rPr lang="en-GB" dirty="0"/>
              <a:t>The model learns patterns that do not generalize to new data</a:t>
            </a:r>
          </a:p>
          <a:p>
            <a:endParaRPr lang="en-GB" dirty="0"/>
          </a:p>
          <a:p>
            <a:r>
              <a:rPr lang="en-GB" dirty="0"/>
              <a:t>The model starts using irrelevant features for making predictions</a:t>
            </a:r>
          </a:p>
        </p:txBody>
      </p:sp>
      <p:pic>
        <p:nvPicPr>
          <p:cNvPr id="3074" name="Picture 2" descr="Size &#10;θο + θ1Τ &#10;Size &#10;θο Η- Η- θ2Τ2 ">
            <a:extLst>
              <a:ext uri="{FF2B5EF4-FFF2-40B4-BE49-F238E27FC236}">
                <a16:creationId xmlns:a16="http://schemas.microsoft.com/office/drawing/2014/main" id="{3643832C-30DA-E54E-A1EA-92FDB0D09D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8706" y="1825625"/>
            <a:ext cx="6784013" cy="2554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33BCB23-7667-3745-9FAA-694A5E3250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0054" y="4515167"/>
            <a:ext cx="3472626" cy="2342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6931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74AC2-F5D3-3147-AC5B-F579F3BF4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Overcoming overfitting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CBAF14-6593-524C-B9DA-C51A12E697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985000" cy="4351338"/>
          </a:xfrm>
        </p:spPr>
        <p:txBody>
          <a:bodyPr/>
          <a:lstStyle/>
          <a:p>
            <a:r>
              <a:rPr lang="en-GB" dirty="0"/>
              <a:t>Increase data size</a:t>
            </a:r>
          </a:p>
          <a:p>
            <a:pPr lvl="1"/>
            <a:r>
              <a:rPr lang="en-GB" dirty="0"/>
              <a:t>Data augmentation</a:t>
            </a:r>
          </a:p>
          <a:p>
            <a:r>
              <a:rPr lang="en-GB" dirty="0"/>
              <a:t>Improve network</a:t>
            </a:r>
          </a:p>
          <a:p>
            <a:pPr lvl="1"/>
            <a:r>
              <a:rPr lang="en-GB" dirty="0"/>
              <a:t>Dropout</a:t>
            </a:r>
          </a:p>
          <a:p>
            <a:pPr lvl="1"/>
            <a:r>
              <a:rPr lang="en-GB" dirty="0"/>
              <a:t>L2 regularization</a:t>
            </a:r>
          </a:p>
          <a:p>
            <a:r>
              <a:rPr lang="en-GB" dirty="0"/>
              <a:t>Using pre-trained network</a:t>
            </a:r>
          </a:p>
          <a:p>
            <a:pPr lvl="1"/>
            <a:r>
              <a:rPr lang="en-GB" dirty="0"/>
              <a:t>Freeze weights (only train last few layers)</a:t>
            </a:r>
          </a:p>
          <a:p>
            <a:pPr lvl="1"/>
            <a:r>
              <a:rPr lang="en-GB" dirty="0"/>
              <a:t>Train whole network but keep initial weights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A0F373-EFC6-2848-904A-9D797D213F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4700" y="2333625"/>
            <a:ext cx="5499100" cy="19431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0FFA2FD-A3E5-DD41-8E18-A1386A9093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9966" y="1030923"/>
            <a:ext cx="3201847" cy="1156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0532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Cropping barrows from big images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New Forest case study</a:t>
            </a:r>
          </a:p>
          <a:p>
            <a:pPr lvl="1"/>
            <a:r>
              <a:rPr lang="en-GB" dirty="0"/>
              <a:t>260-431 barrows</a:t>
            </a:r>
          </a:p>
          <a:p>
            <a:pPr lvl="1"/>
            <a:r>
              <a:rPr lang="en-GB" dirty="0"/>
              <a:t>Cropped to 100 x 100 meter images</a:t>
            </a:r>
          </a:p>
          <a:p>
            <a:pPr marL="0" indent="0">
              <a:buNone/>
            </a:pPr>
            <a:r>
              <a:rPr lang="en-GB" dirty="0"/>
              <a:t>	</a:t>
            </a:r>
          </a:p>
          <a:p>
            <a:pPr marL="0" indent="0">
              <a:buNone/>
            </a:pPr>
            <a:r>
              <a:rPr lang="en-GB" dirty="0"/>
              <a:t>Using </a:t>
            </a:r>
            <a:r>
              <a:rPr lang="en-GB" dirty="0" err="1"/>
              <a:t>Gdal</a:t>
            </a:r>
            <a:endParaRPr lang="en-GB" dirty="0"/>
          </a:p>
          <a:p>
            <a:endParaRPr lang="en-GB" dirty="0"/>
          </a:p>
        </p:txBody>
      </p:sp>
      <p:sp>
        <p:nvSpPr>
          <p:cNvPr id="4" name="Rectangle 3"/>
          <p:cNvSpPr/>
          <p:nvPr/>
        </p:nvSpPr>
        <p:spPr>
          <a:xfrm>
            <a:off x="5562243" y="3631962"/>
            <a:ext cx="568678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latin typeface="Lucida Sans" panose="020B0602030504020204" pitchFamily="34" charset="0"/>
                <a:ea typeface="Georgia" charset="0"/>
                <a:cs typeface="Georgia" charset="0"/>
              </a:rPr>
              <a:t>RGB (+NIR)     	      DTM-1m               DTM0.5m	</a:t>
            </a:r>
          </a:p>
        </p:txBody>
      </p:sp>
      <p:pic>
        <p:nvPicPr>
          <p:cNvPr id="5" name="Picture 4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065" t="59377" r="2947" b="14028"/>
          <a:stretch/>
        </p:blipFill>
        <p:spPr bwMode="auto">
          <a:xfrm>
            <a:off x="5279153" y="4142093"/>
            <a:ext cx="1895867" cy="1812314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82" t="59024" r="81434" b="13633"/>
          <a:stretch/>
        </p:blipFill>
        <p:spPr bwMode="auto">
          <a:xfrm>
            <a:off x="9609318" y="4142093"/>
            <a:ext cx="1841104" cy="1812314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71" t="8181" r="81434" b="64552"/>
          <a:stretch/>
        </p:blipFill>
        <p:spPr bwMode="auto">
          <a:xfrm>
            <a:off x="7479576" y="4142093"/>
            <a:ext cx="1825186" cy="181231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715418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When coding with geographical data </a:t>
            </a:r>
            <a:r>
              <a:rPr lang="en-GB" b="1" dirty="0"/>
              <a:t>- GDAL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1049000" cy="4351338"/>
          </a:xfrm>
        </p:spPr>
        <p:txBody>
          <a:bodyPr>
            <a:normAutofit lnSpcReduction="10000"/>
          </a:bodyPr>
          <a:lstStyle/>
          <a:p>
            <a:r>
              <a:rPr lang="en-GB" dirty="0"/>
              <a:t>Used in the backend for ArcMap and Q-GIS</a:t>
            </a:r>
          </a:p>
          <a:p>
            <a:r>
              <a:rPr lang="en-GB" dirty="0"/>
              <a:t>I use it for </a:t>
            </a:r>
          </a:p>
          <a:p>
            <a:pPr lvl="1"/>
            <a:r>
              <a:rPr lang="en-GB" dirty="0"/>
              <a:t>Modifying raw remote sensing data </a:t>
            </a:r>
          </a:p>
          <a:p>
            <a:pPr lvl="1"/>
            <a:r>
              <a:rPr lang="en-GB" dirty="0"/>
              <a:t>cropping objects from massive images</a:t>
            </a:r>
          </a:p>
          <a:p>
            <a:pPr lvl="2"/>
            <a:r>
              <a:rPr lang="en-GB" dirty="0"/>
              <a:t>Using VRT files for massive images</a:t>
            </a:r>
          </a:p>
          <a:p>
            <a:pPr lvl="3"/>
            <a:r>
              <a:rPr lang="en-GB" dirty="0"/>
              <a:t>Delaying a computation until the result is required</a:t>
            </a:r>
          </a:p>
          <a:p>
            <a:pPr lvl="3"/>
            <a:r>
              <a:rPr lang="en-GB" b="1" dirty="0">
                <a:hlinkClick r:id="rId3"/>
              </a:rPr>
              <a:t>http://www.perrygeo.com/lazy-raster-processing-with-gdal-vrts.html</a:t>
            </a:r>
            <a:endParaRPr lang="en-GB" dirty="0"/>
          </a:p>
          <a:p>
            <a:endParaRPr lang="en-GB" dirty="0"/>
          </a:p>
          <a:p>
            <a:r>
              <a:rPr lang="en-GB" dirty="0"/>
              <a:t>Useful for you?</a:t>
            </a:r>
          </a:p>
          <a:p>
            <a:pPr lvl="1"/>
            <a:r>
              <a:rPr lang="en-GB" dirty="0"/>
              <a:t>GD specific topic: “application to satellite images and </a:t>
            </a:r>
            <a:r>
              <a:rPr lang="en-GB" dirty="0" err="1"/>
              <a:t>georeferencing</a:t>
            </a:r>
            <a:r>
              <a:rPr lang="en-GB" dirty="0"/>
              <a:t> issues”</a:t>
            </a:r>
          </a:p>
          <a:p>
            <a:pPr lvl="1"/>
            <a:r>
              <a:rPr lang="en-GB" dirty="0"/>
              <a:t>Learn from -</a:t>
            </a:r>
            <a:r>
              <a:rPr lang="en-GB" sz="1200" dirty="0">
                <a:hlinkClick r:id="rId4"/>
              </a:rPr>
              <a:t>https://medium.com/planet-stories/a-gentle-introduction-to-gdal-part-1-a3253eb96082</a:t>
            </a:r>
            <a:r>
              <a:rPr lang="en-GB" sz="1200" dirty="0"/>
              <a:t> </a:t>
            </a:r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8421269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60% training, 30% validation data, 10%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174 training examples</a:t>
            </a:r>
          </a:p>
          <a:p>
            <a:r>
              <a:rPr lang="en-GB" dirty="0"/>
              <a:t>87 validation examples</a:t>
            </a:r>
          </a:p>
          <a:p>
            <a:r>
              <a:rPr lang="en-GB" dirty="0"/>
              <a:t>(31 test images)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2D2689-3E3A-A14F-A7C4-1CB77A36EA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1399" y="1690688"/>
            <a:ext cx="6527808" cy="4866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1599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E27164-484A-F54E-813A-D94008844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Let’s get started on the 2</a:t>
            </a:r>
            <a:r>
              <a:rPr lang="en-GB" baseline="30000" dirty="0"/>
              <a:t>nd</a:t>
            </a:r>
            <a:r>
              <a:rPr lang="en-GB" dirty="0"/>
              <a:t> tutorial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EC7470-9226-F345-B446-5F9F208BC1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005457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000" dirty="0">
                <a:hlinkClick r:id="rId2"/>
              </a:rPr>
              <a:t>https://github.com/ickramer/caa2018-dl-workshop/blob/master/barrow-detection.ipynb</a:t>
            </a:r>
            <a:r>
              <a:rPr lang="en-GB" sz="2000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360E25-15B9-5146-8EFC-5902A1B791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6274" y="2425704"/>
            <a:ext cx="92875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0150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this workshop?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Sharing experiences</a:t>
            </a:r>
          </a:p>
          <a:p>
            <a:pPr lvl="1"/>
            <a:r>
              <a:rPr lang="en-GB" dirty="0"/>
              <a:t>Getting those who are interested in the same room</a:t>
            </a:r>
          </a:p>
          <a:p>
            <a:pPr lvl="1"/>
            <a:r>
              <a:rPr lang="en-GB" dirty="0"/>
              <a:t>Help beginners to get started</a:t>
            </a:r>
          </a:p>
          <a:p>
            <a:pPr lvl="1"/>
            <a:r>
              <a:rPr lang="en-GB" dirty="0"/>
              <a:t>Feedback on my approach</a:t>
            </a:r>
          </a:p>
          <a:p>
            <a:pPr lvl="1"/>
            <a:endParaRPr lang="en-GB" dirty="0"/>
          </a:p>
          <a:p>
            <a:r>
              <a:rPr lang="en-GB" dirty="0"/>
              <a:t>Sharing code</a:t>
            </a:r>
          </a:p>
          <a:p>
            <a:pPr lvl="1"/>
            <a:r>
              <a:rPr lang="en-GB" dirty="0"/>
              <a:t>My PhD research up to 9 months</a:t>
            </a:r>
          </a:p>
          <a:p>
            <a:pPr lvl="1"/>
            <a:r>
              <a:rPr lang="en-GB" dirty="0"/>
              <a:t>No need to reinventing the wheel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860738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Did we learn something?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02808" y="1651993"/>
            <a:ext cx="5965329" cy="4644032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GB" b="1" dirty="0"/>
              <a:t>Learning outcome?</a:t>
            </a:r>
          </a:p>
          <a:p>
            <a:r>
              <a:rPr lang="en-GB" dirty="0"/>
              <a:t>“Basic understanding of the concept”</a:t>
            </a:r>
          </a:p>
          <a:p>
            <a:r>
              <a:rPr lang="en-GB" dirty="0"/>
              <a:t>“An overview of the possibilities, potential, applications and understanding routes to learn/deploy more”</a:t>
            </a:r>
          </a:p>
          <a:p>
            <a:r>
              <a:rPr lang="en-GB" dirty="0"/>
              <a:t>“Ideas for enhancing the accuracy of my current Neural Network”</a:t>
            </a:r>
          </a:p>
          <a:p>
            <a:r>
              <a:rPr lang="en-GB" dirty="0">
                <a:solidFill>
                  <a:srgbClr val="FF0000"/>
                </a:solidFill>
              </a:rPr>
              <a:t>“An idea of how to implement Deep Learning in </a:t>
            </a:r>
            <a:r>
              <a:rPr lang="en-GB" b="1" dirty="0">
                <a:solidFill>
                  <a:srgbClr val="FF0000"/>
                </a:solidFill>
              </a:rPr>
              <a:t>archaeological software and site data analysis</a:t>
            </a:r>
            <a:r>
              <a:rPr lang="en-GB" dirty="0">
                <a:solidFill>
                  <a:srgbClr val="FF0000"/>
                </a:solidFill>
              </a:rPr>
              <a:t>”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b="1" dirty="0"/>
              <a:t>Specific topic in Deep Learning?</a:t>
            </a:r>
          </a:p>
          <a:p>
            <a:r>
              <a:rPr lang="en-GB" dirty="0"/>
              <a:t>“Unbalanced and/or low number of training examples from each 'foreground' class, versus huge number of 'background' examples.”</a:t>
            </a:r>
          </a:p>
          <a:p>
            <a:r>
              <a:rPr lang="en-GB" dirty="0"/>
              <a:t>“Working with small datasets.”</a:t>
            </a:r>
          </a:p>
          <a:p>
            <a:r>
              <a:rPr lang="en-GB" dirty="0"/>
              <a:t>“application to satellite images and georeferencing issues”</a:t>
            </a:r>
          </a:p>
          <a:p>
            <a:r>
              <a:rPr lang="en-GB" dirty="0">
                <a:solidFill>
                  <a:srgbClr val="FF0000"/>
                </a:solidFill>
              </a:rPr>
              <a:t>“Deep learning for archaeological </a:t>
            </a:r>
            <a:r>
              <a:rPr lang="en-GB" b="1" dirty="0">
                <a:solidFill>
                  <a:srgbClr val="FF0000"/>
                </a:solidFill>
              </a:rPr>
              <a:t>predictive modelling</a:t>
            </a:r>
            <a:r>
              <a:rPr lang="en-GB" dirty="0">
                <a:solidFill>
                  <a:srgbClr val="FF0000"/>
                </a:solidFill>
              </a:rPr>
              <a:t>”</a:t>
            </a:r>
          </a:p>
        </p:txBody>
      </p:sp>
      <p:sp>
        <p:nvSpPr>
          <p:cNvPr id="9" name="AutoShape 6" descr="Diagram met antwoorden op het Formulier. Titel van de vraag: What is your background in?. Aantal reacties: 14 reacties.">
            <a:extLst>
              <a:ext uri="{FF2B5EF4-FFF2-40B4-BE49-F238E27FC236}">
                <a16:creationId xmlns:a16="http://schemas.microsoft.com/office/drawing/2014/main" id="{64B9273D-6EA7-8647-8F6B-B871F7F9FCB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B58A419-FF07-E646-9C1E-023B456623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676" y="1690688"/>
            <a:ext cx="4926293" cy="202898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34EA07A-10E9-2D4B-B8F2-65FC0D97E4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901103"/>
            <a:ext cx="4916769" cy="2119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87497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Building our army of machine learners 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GB" dirty="0"/>
              <a:t>Have a forum?</a:t>
            </a:r>
          </a:p>
          <a:p>
            <a:r>
              <a:rPr lang="en-GB" dirty="0"/>
              <a:t>Have a slack channel?</a:t>
            </a:r>
          </a:p>
          <a:p>
            <a:r>
              <a:rPr lang="en-GB" dirty="0"/>
              <a:t>Facebook group</a:t>
            </a:r>
          </a:p>
          <a:p>
            <a:r>
              <a:rPr lang="en-GB" dirty="0"/>
              <a:t>I’m working on a blog </a:t>
            </a:r>
          </a:p>
          <a:p>
            <a:pPr lvl="1"/>
            <a:r>
              <a:rPr lang="en-GB" dirty="0"/>
              <a:t>Sharing code</a:t>
            </a:r>
          </a:p>
          <a:p>
            <a:pPr lvl="1"/>
            <a:r>
              <a:rPr lang="en-GB" dirty="0"/>
              <a:t>Linking to your researches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r>
              <a:rPr lang="en-GB" dirty="0">
                <a:solidFill>
                  <a:srgbClr val="FF0000"/>
                </a:solidFill>
              </a:rPr>
              <a:t>Let’s discuss this further at the session tomorrow “</a:t>
            </a:r>
            <a:r>
              <a:rPr lang="en-GB" i="1" dirty="0">
                <a:solidFill>
                  <a:srgbClr val="FF0000"/>
                </a:solidFill>
              </a:rPr>
              <a:t>Setting the automation agenda for Remote sensing: learning to see through a computer?</a:t>
            </a:r>
            <a:r>
              <a:rPr lang="en-GB" dirty="0">
                <a:solidFill>
                  <a:srgbClr val="FF0000"/>
                </a:solidFill>
              </a:rPr>
              <a:t>”  </a:t>
            </a:r>
          </a:p>
        </p:txBody>
      </p:sp>
    </p:spTree>
    <p:extLst>
      <p:ext uri="{BB962C8B-B14F-4D97-AF65-F5344CB8AC3E}">
        <p14:creationId xmlns:p14="http://schemas.microsoft.com/office/powerpoint/2010/main" val="35530239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Who sits next to you?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02808" y="1651993"/>
            <a:ext cx="5965329" cy="4644032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GB" b="1" dirty="0"/>
              <a:t>Learning outcome?</a:t>
            </a:r>
          </a:p>
          <a:p>
            <a:r>
              <a:rPr lang="en-GB" dirty="0"/>
              <a:t>“Basic understanding of the concept”</a:t>
            </a:r>
          </a:p>
          <a:p>
            <a:r>
              <a:rPr lang="en-GB" dirty="0"/>
              <a:t>“An overview of the possibilities, potential, applications and understanding routes to learn/deploy more”</a:t>
            </a:r>
          </a:p>
          <a:p>
            <a:r>
              <a:rPr lang="en-GB" dirty="0"/>
              <a:t>“Ideas for enhancing the accuracy of my current Neural Network”</a:t>
            </a:r>
          </a:p>
          <a:p>
            <a:r>
              <a:rPr lang="en-GB" dirty="0">
                <a:solidFill>
                  <a:srgbClr val="FF0000"/>
                </a:solidFill>
              </a:rPr>
              <a:t>“An idea of how to implement Deep Learning in </a:t>
            </a:r>
            <a:r>
              <a:rPr lang="en-GB" b="1" dirty="0">
                <a:solidFill>
                  <a:srgbClr val="FF0000"/>
                </a:solidFill>
              </a:rPr>
              <a:t>archaeological software and site data analysis</a:t>
            </a:r>
            <a:r>
              <a:rPr lang="en-GB" dirty="0">
                <a:solidFill>
                  <a:srgbClr val="FF0000"/>
                </a:solidFill>
              </a:rPr>
              <a:t>”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b="1" dirty="0"/>
              <a:t>Specific topic in Deep Learning?</a:t>
            </a:r>
          </a:p>
          <a:p>
            <a:r>
              <a:rPr lang="en-GB" dirty="0"/>
              <a:t>“Unbalanced and/or low number of training examples from each 'foreground' class, versus huge number of 'background' examples.”</a:t>
            </a:r>
          </a:p>
          <a:p>
            <a:r>
              <a:rPr lang="en-GB" dirty="0"/>
              <a:t>“Working with small datasets.”</a:t>
            </a:r>
          </a:p>
          <a:p>
            <a:r>
              <a:rPr lang="en-GB" dirty="0"/>
              <a:t>“application to satellite images and georeferencing issues”</a:t>
            </a:r>
          </a:p>
          <a:p>
            <a:r>
              <a:rPr lang="en-GB" dirty="0">
                <a:solidFill>
                  <a:srgbClr val="FF0000"/>
                </a:solidFill>
              </a:rPr>
              <a:t>“Deep learning for archaeological </a:t>
            </a:r>
            <a:r>
              <a:rPr lang="en-GB" b="1" dirty="0">
                <a:solidFill>
                  <a:srgbClr val="FF0000"/>
                </a:solidFill>
              </a:rPr>
              <a:t>predictive modelling</a:t>
            </a:r>
            <a:r>
              <a:rPr lang="en-GB" dirty="0">
                <a:solidFill>
                  <a:srgbClr val="FF0000"/>
                </a:solidFill>
              </a:rPr>
              <a:t>”</a:t>
            </a:r>
          </a:p>
        </p:txBody>
      </p:sp>
      <p:sp>
        <p:nvSpPr>
          <p:cNvPr id="9" name="AutoShape 6" descr="Diagram met antwoorden op het Formulier. Titel van de vraag: What is your background in?. Aantal reacties: 14 reacties.">
            <a:extLst>
              <a:ext uri="{FF2B5EF4-FFF2-40B4-BE49-F238E27FC236}">
                <a16:creationId xmlns:a16="http://schemas.microsoft.com/office/drawing/2014/main" id="{64B9273D-6EA7-8647-8F6B-B871F7F9FCB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B58A419-FF07-E646-9C1E-023B456623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676" y="1690688"/>
            <a:ext cx="4926293" cy="202898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34EA07A-10E9-2D4B-B8F2-65FC0D97E4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901103"/>
            <a:ext cx="4916769" cy="2119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4109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message to 71.4% of the audience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495959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Don’t worry, we have </a:t>
            </a:r>
            <a:r>
              <a:rPr lang="en-GB" b="1" dirty="0"/>
              <a:t>4 hours </a:t>
            </a:r>
            <a:r>
              <a:rPr lang="en-GB" dirty="0"/>
              <a:t>and all resources are linked here:</a:t>
            </a:r>
          </a:p>
          <a:p>
            <a:pPr marL="0" indent="0">
              <a:buNone/>
            </a:pPr>
            <a:r>
              <a:rPr lang="en-GB" dirty="0"/>
              <a:t> </a:t>
            </a:r>
            <a:r>
              <a:rPr lang="en-GB" dirty="0">
                <a:hlinkClick r:id="rId2"/>
              </a:rPr>
              <a:t>https://github.com/ickramer/caa2018-dl-workshop</a:t>
            </a:r>
            <a:r>
              <a:rPr lang="en-GB" dirty="0"/>
              <a:t> 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159" y="1954123"/>
            <a:ext cx="6637460" cy="4012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510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Schedule for the workshop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1353800" cy="4351338"/>
          </a:xfrm>
        </p:spPr>
        <p:txBody>
          <a:bodyPr/>
          <a:lstStyle/>
          <a:p>
            <a:r>
              <a:rPr lang="en-GB" b="1" dirty="0"/>
              <a:t>PART 1 </a:t>
            </a:r>
            <a:r>
              <a:rPr lang="en-GB" dirty="0"/>
              <a:t>– Introduction to everything</a:t>
            </a:r>
          </a:p>
          <a:p>
            <a:pPr lvl="1"/>
            <a:r>
              <a:rPr lang="en-GB" dirty="0"/>
              <a:t>08:15 – 10:00</a:t>
            </a:r>
          </a:p>
          <a:p>
            <a:pPr marL="457200" lvl="1" indent="0">
              <a:buNone/>
            </a:pPr>
            <a:endParaRPr lang="en-GB" dirty="0"/>
          </a:p>
          <a:p>
            <a:r>
              <a:rPr lang="en-GB" b="1" dirty="0"/>
              <a:t>Coffee break </a:t>
            </a:r>
            <a:r>
              <a:rPr lang="en-GB" dirty="0"/>
              <a:t>10:00-10:30 </a:t>
            </a:r>
          </a:p>
          <a:p>
            <a:endParaRPr lang="en-GB" b="1" dirty="0"/>
          </a:p>
          <a:p>
            <a:r>
              <a:rPr lang="en-GB" b="1" dirty="0"/>
              <a:t>PART 2 </a:t>
            </a:r>
            <a:r>
              <a:rPr lang="en-GB" dirty="0"/>
              <a:t>– Getting more advanced </a:t>
            </a:r>
          </a:p>
          <a:p>
            <a:pPr lvl="1"/>
            <a:r>
              <a:rPr lang="en-GB" dirty="0"/>
              <a:t>10:30 – 12:15</a:t>
            </a:r>
          </a:p>
        </p:txBody>
      </p:sp>
    </p:spTree>
    <p:extLst>
      <p:ext uri="{BB962C8B-B14F-4D97-AF65-F5344CB8AC3E}">
        <p14:creationId xmlns:p14="http://schemas.microsoft.com/office/powerpoint/2010/main" val="13217403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PART 1 – Introduction to everything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b="1" dirty="0"/>
              <a:t>Intro</a:t>
            </a:r>
          </a:p>
          <a:p>
            <a:r>
              <a:rPr lang="en-GB" dirty="0"/>
              <a:t>Remote Sensing</a:t>
            </a:r>
          </a:p>
          <a:p>
            <a:r>
              <a:rPr lang="en-GB" dirty="0"/>
              <a:t>Automation (limited to 2015-2018) </a:t>
            </a:r>
          </a:p>
          <a:p>
            <a:r>
              <a:rPr lang="en-GB" dirty="0"/>
              <a:t>Machine learning</a:t>
            </a:r>
          </a:p>
          <a:p>
            <a:r>
              <a:rPr lang="en-GB" dirty="0"/>
              <a:t>Deep learning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b="1" dirty="0"/>
              <a:t>Tutorial</a:t>
            </a:r>
            <a:r>
              <a:rPr lang="en-GB" dirty="0"/>
              <a:t> classifying images of MNIST dataset</a:t>
            </a:r>
          </a:p>
          <a:p>
            <a:endParaRPr lang="en-GB" dirty="0"/>
          </a:p>
        </p:txBody>
      </p:sp>
      <p:pic>
        <p:nvPicPr>
          <p:cNvPr id="4098" name="Picture 2" descr="Image result for mnis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3600" y="2052638"/>
            <a:ext cx="4562475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732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PART 2  - Getting more advanced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GB" b="1" dirty="0"/>
              <a:t>Tutorial </a:t>
            </a:r>
            <a:r>
              <a:rPr lang="en-GB" dirty="0"/>
              <a:t>classifying barrow/not barrow</a:t>
            </a:r>
            <a:endParaRPr lang="en-GB" b="1" dirty="0"/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Data prep: </a:t>
            </a:r>
            <a:r>
              <a:rPr lang="en-GB" i="1" dirty="0"/>
              <a:t>Cropping images around objects on massive RS-images 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Run a basic deep learning approach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Improve it: </a:t>
            </a:r>
            <a:r>
              <a:rPr lang="en-GB" i="1" dirty="0"/>
              <a:t>Beat the small data challenge</a:t>
            </a:r>
          </a:p>
          <a:p>
            <a:pPr lvl="1"/>
            <a:r>
              <a:rPr lang="en-GB" dirty="0"/>
              <a:t>Data augmentation</a:t>
            </a:r>
          </a:p>
          <a:p>
            <a:pPr lvl="1"/>
            <a:r>
              <a:rPr lang="en-GB" dirty="0"/>
              <a:t>Transfer learning</a:t>
            </a:r>
          </a:p>
          <a:p>
            <a:pPr lvl="1"/>
            <a:r>
              <a:rPr lang="en-GB" dirty="0"/>
              <a:t>Using multi-modal data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b="1" dirty="0"/>
              <a:t>Discussion </a:t>
            </a:r>
            <a:r>
              <a:rPr lang="en-GB" dirty="0"/>
              <a:t>on deep learning for archaeology</a:t>
            </a:r>
          </a:p>
          <a:p>
            <a:r>
              <a:rPr lang="en-GB" dirty="0"/>
              <a:t>Types of networks </a:t>
            </a:r>
          </a:p>
          <a:p>
            <a:r>
              <a:rPr lang="en-GB" dirty="0"/>
              <a:t>Object detection/classification/segmentation</a:t>
            </a:r>
          </a:p>
          <a:p>
            <a:r>
              <a:rPr lang="en-GB" dirty="0"/>
              <a:t>Resources</a:t>
            </a:r>
          </a:p>
        </p:txBody>
      </p:sp>
    </p:spTree>
    <p:extLst>
      <p:ext uri="{BB962C8B-B14F-4D97-AF65-F5344CB8AC3E}">
        <p14:creationId xmlns:p14="http://schemas.microsoft.com/office/powerpoint/2010/main" val="7886441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6192</TotalTime>
  <Words>3088</Words>
  <Application>Microsoft Macintosh PowerPoint</Application>
  <PresentationFormat>Widescreen</PresentationFormat>
  <Paragraphs>374</Paragraphs>
  <Slides>41</Slides>
  <Notes>16</Notes>
  <HiddenSlides>0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8" baseType="lpstr">
      <vt:lpstr>Arial</vt:lpstr>
      <vt:lpstr>Calibri</vt:lpstr>
      <vt:lpstr>Calibri Light</vt:lpstr>
      <vt:lpstr>Georgia</vt:lpstr>
      <vt:lpstr>Lucida Sans</vt:lpstr>
      <vt:lpstr>Times New Roman</vt:lpstr>
      <vt:lpstr>Office Theme</vt:lpstr>
      <vt:lpstr>W13  The basics of deep learning for archaeological site detection on remote sensor data.</vt:lpstr>
      <vt:lpstr>Who am I?</vt:lpstr>
      <vt:lpstr>Who is Jon?</vt:lpstr>
      <vt:lpstr>Why this workshop?</vt:lpstr>
      <vt:lpstr>Who sits next to you? </vt:lpstr>
      <vt:lpstr>A message to 71.4% of the audience</vt:lpstr>
      <vt:lpstr>Schedule for the workshop</vt:lpstr>
      <vt:lpstr>PART 1 – Introduction to everything</vt:lpstr>
      <vt:lpstr>PART 2  - Getting more advanced </vt:lpstr>
      <vt:lpstr>Remote Sensing</vt:lpstr>
      <vt:lpstr>Automation anno 2015</vt:lpstr>
      <vt:lpstr>Critique on methods</vt:lpstr>
      <vt:lpstr>Approaches to automation</vt:lpstr>
      <vt:lpstr>Approaches reflected on 2015 automation</vt:lpstr>
      <vt:lpstr>After 2015: Deep learning</vt:lpstr>
      <vt:lpstr>2018</vt:lpstr>
      <vt:lpstr>Machine learning</vt:lpstr>
      <vt:lpstr>Machine learning</vt:lpstr>
      <vt:lpstr>Deep learning</vt:lpstr>
      <vt:lpstr>How computer vision works</vt:lpstr>
      <vt:lpstr>Deep learning – a network learns:</vt:lpstr>
      <vt:lpstr>Deep Learning – typical network explained youtu.be/Oqm9vsf_hvU?t=4m23s </vt:lpstr>
      <vt:lpstr>Let’s get started on the 1st tutorial</vt:lpstr>
      <vt:lpstr>PART 2 – getting more advanced</vt:lpstr>
      <vt:lpstr>Exciting research areas</vt:lpstr>
      <vt:lpstr>Exciting research areas</vt:lpstr>
      <vt:lpstr>Exciting research areas</vt:lpstr>
      <vt:lpstr>Help your approach to get better </vt:lpstr>
      <vt:lpstr>Multi-modal networks</vt:lpstr>
      <vt:lpstr>Looking for relevant research when there aren’t  many archaeological examples?</vt:lpstr>
      <vt:lpstr>Useful online courses</vt:lpstr>
      <vt:lpstr>PART 2 – Barrow detection in New Forest</vt:lpstr>
      <vt:lpstr>Part 2 – Barrow detection in New Forest</vt:lpstr>
      <vt:lpstr>Small data problem - overfitting</vt:lpstr>
      <vt:lpstr>Overcoming overfitting</vt:lpstr>
      <vt:lpstr>Cropping barrows from big images</vt:lpstr>
      <vt:lpstr>When coding with geographical data - GDAL</vt:lpstr>
      <vt:lpstr>60% training, 30% validation data, 10%</vt:lpstr>
      <vt:lpstr>Let’s get started on the 2nd tutorial</vt:lpstr>
      <vt:lpstr>Did we learn something?</vt:lpstr>
      <vt:lpstr>Building our army of machine learners  </vt:lpstr>
    </vt:vector>
  </TitlesOfParts>
  <Company>University Of Southampton</Company>
  <LinksUpToDate>false</LinksUpToDate>
  <SharedDoc>false</SharedDoc>
  <HyperlinksChanged>false</HyperlinksChanged>
  <AppVersion>16.0010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W13  The basics of deep learning for archaeological site detection on remote sensor data.</dc:title>
  <dc:creator>Kramer I.C.</dc:creator>
  <cp:lastModifiedBy>Iris Kramer</cp:lastModifiedBy>
  <cp:revision>71</cp:revision>
  <dcterms:created xsi:type="dcterms:W3CDTF">2018-03-13T12:20:03Z</dcterms:created>
  <dcterms:modified xsi:type="dcterms:W3CDTF">2018-03-19T13:42:01Z</dcterms:modified>
</cp:coreProperties>
</file>